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325" r:id="rId3"/>
    <p:sldId id="326" r:id="rId4"/>
    <p:sldId id="327" r:id="rId5"/>
    <p:sldId id="328" r:id="rId6"/>
    <p:sldId id="329" r:id="rId7"/>
    <p:sldId id="330" r:id="rId8"/>
    <p:sldId id="332" r:id="rId9"/>
    <p:sldId id="333" r:id="rId10"/>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A9A8B"/>
    <a:srgbClr val="359393"/>
    <a:srgbClr val="5FBF8E"/>
    <a:srgbClr val="0488AD"/>
    <a:srgbClr val="464646"/>
    <a:srgbClr val="05A2C7"/>
    <a:srgbClr val="75CCE1"/>
    <a:srgbClr val="91D6E7"/>
    <a:srgbClr val="196485"/>
    <a:srgbClr val="7070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9" autoAdjust="0"/>
    <p:restoredTop sz="94660"/>
  </p:normalViewPr>
  <p:slideViewPr>
    <p:cSldViewPr>
      <p:cViewPr varScale="1">
        <p:scale>
          <a:sx n="156" d="100"/>
          <a:sy n="156" d="100"/>
        </p:scale>
        <p:origin x="1936" y="8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8091892-042B-4C07-99C7-833C8642BE63}"/>
              </a:ext>
            </a:extLst>
          </p:cNvPr>
          <p:cNvSpPr>
            <a:spLocks noGrp="1"/>
          </p:cNvSpPr>
          <p:nvPr>
            <p:ph type="hdr" sz="quarter"/>
          </p:nvPr>
        </p:nvSpPr>
        <p:spPr>
          <a:xfrm>
            <a:off x="0" y="0"/>
            <a:ext cx="3168650" cy="479425"/>
          </a:xfrm>
          <a:prstGeom prst="rect">
            <a:avLst/>
          </a:prstGeom>
        </p:spPr>
        <p:txBody>
          <a:bodyPr vert="horz" lIns="96660" tIns="48329" rIns="96660" bIns="48329" rtlCol="0"/>
          <a:lstStyle>
            <a:lvl1pPr algn="l" eaLnBrk="1" fontAlgn="auto" hangingPunct="1">
              <a:spcBef>
                <a:spcPts val="0"/>
              </a:spcBef>
              <a:spcAft>
                <a:spcPts val="0"/>
              </a:spcAft>
              <a:defRPr sz="13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3E696F8D-462B-425B-921B-D5702B55D8E6}"/>
              </a:ext>
            </a:extLst>
          </p:cNvPr>
          <p:cNvSpPr>
            <a:spLocks noGrp="1"/>
          </p:cNvSpPr>
          <p:nvPr>
            <p:ph type="dt" idx="1"/>
          </p:nvPr>
        </p:nvSpPr>
        <p:spPr>
          <a:xfrm>
            <a:off x="4144963" y="0"/>
            <a:ext cx="3168650" cy="479425"/>
          </a:xfrm>
          <a:prstGeom prst="rect">
            <a:avLst/>
          </a:prstGeom>
        </p:spPr>
        <p:txBody>
          <a:bodyPr vert="horz" lIns="96660" tIns="48329" rIns="96660" bIns="48329" rtlCol="0"/>
          <a:lstStyle>
            <a:lvl1pPr algn="r" eaLnBrk="1" fontAlgn="auto" hangingPunct="1">
              <a:spcBef>
                <a:spcPts val="0"/>
              </a:spcBef>
              <a:spcAft>
                <a:spcPts val="0"/>
              </a:spcAft>
              <a:defRPr sz="1300">
                <a:latin typeface="+mn-lt"/>
                <a:cs typeface="+mn-cs"/>
              </a:defRPr>
            </a:lvl1pPr>
          </a:lstStyle>
          <a:p>
            <a:pPr>
              <a:defRPr/>
            </a:pPr>
            <a:fld id="{10682D7D-C779-411B-9806-DB6C33D105F5}" type="datetimeFigureOut">
              <a:rPr lang="en-US"/>
              <a:pPr>
                <a:defRPr/>
              </a:pPr>
              <a:t>11/11/2020</a:t>
            </a:fld>
            <a:endParaRPr lang="en-US"/>
          </a:p>
        </p:txBody>
      </p:sp>
      <p:sp>
        <p:nvSpPr>
          <p:cNvPr id="4" name="Slide Image Placeholder 3">
            <a:extLst>
              <a:ext uri="{FF2B5EF4-FFF2-40B4-BE49-F238E27FC236}">
                <a16:creationId xmlns:a16="http://schemas.microsoft.com/office/drawing/2014/main" id="{C24F6551-BCE7-46C4-B1E9-DC521738E4EA}"/>
              </a:ext>
            </a:extLst>
          </p:cNvPr>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0" tIns="48329" rIns="96660" bIns="48329" rtlCol="0" anchor="ctr"/>
          <a:lstStyle/>
          <a:p>
            <a:pPr lvl="0"/>
            <a:endParaRPr lang="en-US" noProof="0"/>
          </a:p>
        </p:txBody>
      </p:sp>
      <p:sp>
        <p:nvSpPr>
          <p:cNvPr id="5" name="Notes Placeholder 4">
            <a:extLst>
              <a:ext uri="{FF2B5EF4-FFF2-40B4-BE49-F238E27FC236}">
                <a16:creationId xmlns:a16="http://schemas.microsoft.com/office/drawing/2014/main" id="{D087A4BB-F588-4D27-A86E-A44EDA0C851B}"/>
              </a:ext>
            </a:extLst>
          </p:cNvPr>
          <p:cNvSpPr>
            <a:spLocks noGrp="1"/>
          </p:cNvSpPr>
          <p:nvPr>
            <p:ph type="body" sz="quarter" idx="3"/>
          </p:nvPr>
        </p:nvSpPr>
        <p:spPr>
          <a:xfrm>
            <a:off x="731838" y="4560888"/>
            <a:ext cx="5851525" cy="4319587"/>
          </a:xfrm>
          <a:prstGeom prst="rect">
            <a:avLst/>
          </a:prstGeom>
        </p:spPr>
        <p:txBody>
          <a:bodyPr vert="horz" lIns="96660" tIns="48329" rIns="96660" bIns="4832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246BF6B-2105-41A1-837A-1D706F131B78}"/>
              </a:ext>
            </a:extLst>
          </p:cNvPr>
          <p:cNvSpPr>
            <a:spLocks noGrp="1"/>
          </p:cNvSpPr>
          <p:nvPr>
            <p:ph type="ftr" sz="quarter" idx="4"/>
          </p:nvPr>
        </p:nvSpPr>
        <p:spPr>
          <a:xfrm>
            <a:off x="0" y="9120188"/>
            <a:ext cx="3168650" cy="479425"/>
          </a:xfrm>
          <a:prstGeom prst="rect">
            <a:avLst/>
          </a:prstGeom>
        </p:spPr>
        <p:txBody>
          <a:bodyPr vert="horz" lIns="96660" tIns="48329" rIns="96660" bIns="48329" rtlCol="0" anchor="b"/>
          <a:lstStyle>
            <a:lvl1pPr algn="l" eaLnBrk="1" fontAlgn="auto" hangingPunct="1">
              <a:spcBef>
                <a:spcPts val="0"/>
              </a:spcBef>
              <a:spcAft>
                <a:spcPts val="0"/>
              </a:spcAft>
              <a:defRPr sz="13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9143509E-68E0-4FB3-9A4C-C1316FB15050}"/>
              </a:ext>
            </a:extLst>
          </p:cNvPr>
          <p:cNvSpPr>
            <a:spLocks noGrp="1"/>
          </p:cNvSpPr>
          <p:nvPr>
            <p:ph type="sldNum" sz="quarter" idx="5"/>
          </p:nvPr>
        </p:nvSpPr>
        <p:spPr>
          <a:xfrm>
            <a:off x="4144963" y="9120188"/>
            <a:ext cx="3168650" cy="479425"/>
          </a:xfrm>
          <a:prstGeom prst="rect">
            <a:avLst/>
          </a:prstGeom>
        </p:spPr>
        <p:txBody>
          <a:bodyPr vert="horz" wrap="square" lIns="96660" tIns="48329" rIns="96660" bIns="48329"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8240145B-C426-4890-8F44-9CBF2B009707}" type="slidenum">
              <a:rPr lang="en-US"/>
              <a:pPr>
                <a:defRPr/>
              </a:pPr>
              <a:t>‹#›</a:t>
            </a:fld>
            <a:endParaRPr lang="en-US"/>
          </a:p>
        </p:txBody>
      </p:sp>
    </p:spTree>
    <p:extLst>
      <p:ext uri="{BB962C8B-B14F-4D97-AF65-F5344CB8AC3E}">
        <p14:creationId xmlns:p14="http://schemas.microsoft.com/office/powerpoint/2010/main" val="30712920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50F75566-96CC-4B14-BF01-BA6B3D8AD55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0FCA7813-8A28-401C-99B8-2693244C9A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00" name="Slide Number Placeholder 3">
            <a:extLst>
              <a:ext uri="{FF2B5EF4-FFF2-40B4-BE49-F238E27FC236}">
                <a16:creationId xmlns:a16="http://schemas.microsoft.com/office/drawing/2014/main" id="{FEA2325E-851A-463E-8B6E-238C79A0E66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F18D614-16F7-46A0-BD13-5AA7237C8B77}" type="slidenum">
              <a:rPr lang="en-US" altLang="en-US" sz="1300" smtClean="0"/>
              <a:pPr>
                <a:spcBef>
                  <a:spcPct val="0"/>
                </a:spcBef>
              </a:pPr>
              <a:t>1</a:t>
            </a:fld>
            <a:endParaRPr lang="en-US" altLang="en-US" sz="1300"/>
          </a:p>
        </p:txBody>
      </p:sp>
    </p:spTree>
    <p:extLst>
      <p:ext uri="{BB962C8B-B14F-4D97-AF65-F5344CB8AC3E}">
        <p14:creationId xmlns:p14="http://schemas.microsoft.com/office/powerpoint/2010/main" val="823626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2899842F-E23D-4E76-B71C-33C67F0CA0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4375DB6C-DAB0-426D-96A3-72C964E979D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6" name="Slide Number Placeholder 3">
            <a:extLst>
              <a:ext uri="{FF2B5EF4-FFF2-40B4-BE49-F238E27FC236}">
                <a16:creationId xmlns:a16="http://schemas.microsoft.com/office/drawing/2014/main" id="{3C6E3B91-B9CC-4305-A868-DA6A556AC3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A60B82-4BA7-43F9-AFA4-F05734781FFF}" type="slidenum">
              <a:rPr lang="en-US" altLang="en-US" sz="1300" smtClean="0"/>
              <a:pPr>
                <a:spcBef>
                  <a:spcPct val="0"/>
                </a:spcBef>
              </a:pPr>
              <a:t>2</a:t>
            </a:fld>
            <a:endParaRPr lang="en-US" altLang="en-US" sz="1300"/>
          </a:p>
        </p:txBody>
      </p:sp>
    </p:spTree>
    <p:extLst>
      <p:ext uri="{BB962C8B-B14F-4D97-AF65-F5344CB8AC3E}">
        <p14:creationId xmlns:p14="http://schemas.microsoft.com/office/powerpoint/2010/main" val="1241955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2899842F-E23D-4E76-B71C-33C67F0CA0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4375DB6C-DAB0-426D-96A3-72C964E979D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6" name="Slide Number Placeholder 3">
            <a:extLst>
              <a:ext uri="{FF2B5EF4-FFF2-40B4-BE49-F238E27FC236}">
                <a16:creationId xmlns:a16="http://schemas.microsoft.com/office/drawing/2014/main" id="{3C6E3B91-B9CC-4305-A868-DA6A556AC3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A60B82-4BA7-43F9-AFA4-F05734781FFF}" type="slidenum">
              <a:rPr lang="en-US" altLang="en-US" sz="1300" smtClean="0"/>
              <a:pPr>
                <a:spcBef>
                  <a:spcPct val="0"/>
                </a:spcBef>
              </a:pPr>
              <a:t>3</a:t>
            </a:fld>
            <a:endParaRPr lang="en-US" altLang="en-US" sz="1300"/>
          </a:p>
        </p:txBody>
      </p:sp>
    </p:spTree>
    <p:extLst>
      <p:ext uri="{BB962C8B-B14F-4D97-AF65-F5344CB8AC3E}">
        <p14:creationId xmlns:p14="http://schemas.microsoft.com/office/powerpoint/2010/main" val="1657143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2899842F-E23D-4E76-B71C-33C67F0CA0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4375DB6C-DAB0-426D-96A3-72C964E979D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6" name="Slide Number Placeholder 3">
            <a:extLst>
              <a:ext uri="{FF2B5EF4-FFF2-40B4-BE49-F238E27FC236}">
                <a16:creationId xmlns:a16="http://schemas.microsoft.com/office/drawing/2014/main" id="{3C6E3B91-B9CC-4305-A868-DA6A556AC3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A60B82-4BA7-43F9-AFA4-F05734781FFF}" type="slidenum">
              <a:rPr lang="en-US" altLang="en-US" sz="1300" smtClean="0"/>
              <a:pPr>
                <a:spcBef>
                  <a:spcPct val="0"/>
                </a:spcBef>
              </a:pPr>
              <a:t>4</a:t>
            </a:fld>
            <a:endParaRPr lang="en-US" altLang="en-US" sz="1300"/>
          </a:p>
        </p:txBody>
      </p:sp>
    </p:spTree>
    <p:extLst>
      <p:ext uri="{BB962C8B-B14F-4D97-AF65-F5344CB8AC3E}">
        <p14:creationId xmlns:p14="http://schemas.microsoft.com/office/powerpoint/2010/main" val="379033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2899842F-E23D-4E76-B71C-33C67F0CA0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4375DB6C-DAB0-426D-96A3-72C964E979D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6" name="Slide Number Placeholder 3">
            <a:extLst>
              <a:ext uri="{FF2B5EF4-FFF2-40B4-BE49-F238E27FC236}">
                <a16:creationId xmlns:a16="http://schemas.microsoft.com/office/drawing/2014/main" id="{3C6E3B91-B9CC-4305-A868-DA6A556AC3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A60B82-4BA7-43F9-AFA4-F05734781FFF}" type="slidenum">
              <a:rPr lang="en-US" altLang="en-US" sz="1300" smtClean="0"/>
              <a:pPr>
                <a:spcBef>
                  <a:spcPct val="0"/>
                </a:spcBef>
              </a:pPr>
              <a:t>5</a:t>
            </a:fld>
            <a:endParaRPr lang="en-US" altLang="en-US" sz="1300"/>
          </a:p>
        </p:txBody>
      </p:sp>
    </p:spTree>
    <p:extLst>
      <p:ext uri="{BB962C8B-B14F-4D97-AF65-F5344CB8AC3E}">
        <p14:creationId xmlns:p14="http://schemas.microsoft.com/office/powerpoint/2010/main" val="2547828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2899842F-E23D-4E76-B71C-33C67F0CA0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4375DB6C-DAB0-426D-96A3-72C964E979D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6" name="Slide Number Placeholder 3">
            <a:extLst>
              <a:ext uri="{FF2B5EF4-FFF2-40B4-BE49-F238E27FC236}">
                <a16:creationId xmlns:a16="http://schemas.microsoft.com/office/drawing/2014/main" id="{3C6E3B91-B9CC-4305-A868-DA6A556AC3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A60B82-4BA7-43F9-AFA4-F05734781FFF}" type="slidenum">
              <a:rPr lang="en-US" altLang="en-US" sz="1300" smtClean="0"/>
              <a:pPr>
                <a:spcBef>
                  <a:spcPct val="0"/>
                </a:spcBef>
              </a:pPr>
              <a:t>6</a:t>
            </a:fld>
            <a:endParaRPr lang="en-US" altLang="en-US" sz="1300"/>
          </a:p>
        </p:txBody>
      </p:sp>
    </p:spTree>
    <p:extLst>
      <p:ext uri="{BB962C8B-B14F-4D97-AF65-F5344CB8AC3E}">
        <p14:creationId xmlns:p14="http://schemas.microsoft.com/office/powerpoint/2010/main" val="584431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2899842F-E23D-4E76-B71C-33C67F0CA0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4375DB6C-DAB0-426D-96A3-72C964E979D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6" name="Slide Number Placeholder 3">
            <a:extLst>
              <a:ext uri="{FF2B5EF4-FFF2-40B4-BE49-F238E27FC236}">
                <a16:creationId xmlns:a16="http://schemas.microsoft.com/office/drawing/2014/main" id="{3C6E3B91-B9CC-4305-A868-DA6A556AC3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A60B82-4BA7-43F9-AFA4-F05734781FFF}" type="slidenum">
              <a:rPr lang="en-US" altLang="en-US" sz="1300" smtClean="0"/>
              <a:pPr>
                <a:spcBef>
                  <a:spcPct val="0"/>
                </a:spcBef>
              </a:pPr>
              <a:t>7</a:t>
            </a:fld>
            <a:endParaRPr lang="en-US" altLang="en-US" sz="1300"/>
          </a:p>
        </p:txBody>
      </p:sp>
    </p:spTree>
    <p:extLst>
      <p:ext uri="{BB962C8B-B14F-4D97-AF65-F5344CB8AC3E}">
        <p14:creationId xmlns:p14="http://schemas.microsoft.com/office/powerpoint/2010/main" val="32776702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2899842F-E23D-4E76-B71C-33C67F0CA0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4375DB6C-DAB0-426D-96A3-72C964E979D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6" name="Slide Number Placeholder 3">
            <a:extLst>
              <a:ext uri="{FF2B5EF4-FFF2-40B4-BE49-F238E27FC236}">
                <a16:creationId xmlns:a16="http://schemas.microsoft.com/office/drawing/2014/main" id="{3C6E3B91-B9CC-4305-A868-DA6A556AC3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A60B82-4BA7-43F9-AFA4-F05734781FFF}" type="slidenum">
              <a:rPr lang="en-US" altLang="en-US" sz="1300" smtClean="0"/>
              <a:pPr>
                <a:spcBef>
                  <a:spcPct val="0"/>
                </a:spcBef>
              </a:pPr>
              <a:t>8</a:t>
            </a:fld>
            <a:endParaRPr lang="en-US" altLang="en-US" sz="1300"/>
          </a:p>
        </p:txBody>
      </p:sp>
    </p:spTree>
    <p:extLst>
      <p:ext uri="{BB962C8B-B14F-4D97-AF65-F5344CB8AC3E}">
        <p14:creationId xmlns:p14="http://schemas.microsoft.com/office/powerpoint/2010/main" val="20759051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2899842F-E23D-4E76-B71C-33C67F0CA0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4375DB6C-DAB0-426D-96A3-72C964E979D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6" name="Slide Number Placeholder 3">
            <a:extLst>
              <a:ext uri="{FF2B5EF4-FFF2-40B4-BE49-F238E27FC236}">
                <a16:creationId xmlns:a16="http://schemas.microsoft.com/office/drawing/2014/main" id="{3C6E3B91-B9CC-4305-A868-DA6A556AC3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A60B82-4BA7-43F9-AFA4-F05734781FFF}" type="slidenum">
              <a:rPr lang="en-US" altLang="en-US" sz="1300" smtClean="0"/>
              <a:pPr>
                <a:spcBef>
                  <a:spcPct val="0"/>
                </a:spcBef>
              </a:pPr>
              <a:t>9</a:t>
            </a:fld>
            <a:endParaRPr lang="en-US" altLang="en-US" sz="1300"/>
          </a:p>
        </p:txBody>
      </p:sp>
    </p:spTree>
    <p:extLst>
      <p:ext uri="{BB962C8B-B14F-4D97-AF65-F5344CB8AC3E}">
        <p14:creationId xmlns:p14="http://schemas.microsoft.com/office/powerpoint/2010/main" val="3897121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33D64EE4-6CA4-4F4C-B4B6-028CE66CACEE}"/>
              </a:ext>
            </a:extLst>
          </p:cNvPr>
          <p:cNvSpPr>
            <a:spLocks noGrp="1"/>
          </p:cNvSpPr>
          <p:nvPr>
            <p:ph type="dt" sz="half" idx="10"/>
          </p:nvPr>
        </p:nvSpPr>
        <p:spPr/>
        <p:txBody>
          <a:bodyPr/>
          <a:lstStyle>
            <a:lvl1pPr>
              <a:defRPr/>
            </a:lvl1pPr>
          </a:lstStyle>
          <a:p>
            <a:pPr>
              <a:defRPr/>
            </a:pPr>
            <a:fld id="{CFF30343-7FDA-41D5-BB7D-6209026E956D}" type="datetime1">
              <a:rPr lang="en-US"/>
              <a:pPr>
                <a:defRPr/>
              </a:pPr>
              <a:t>11/11/2020</a:t>
            </a:fld>
            <a:endParaRPr lang="en-US"/>
          </a:p>
        </p:txBody>
      </p:sp>
      <p:sp>
        <p:nvSpPr>
          <p:cNvPr id="5" name="Footer Placeholder 4">
            <a:extLst>
              <a:ext uri="{FF2B5EF4-FFF2-40B4-BE49-F238E27FC236}">
                <a16:creationId xmlns:a16="http://schemas.microsoft.com/office/drawing/2014/main" id="{2D22B777-AB46-40D2-9D60-91A72553DFA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21C8089-1CF6-4C4A-BD2E-C45AC29E7BBF}"/>
              </a:ext>
            </a:extLst>
          </p:cNvPr>
          <p:cNvSpPr>
            <a:spLocks noGrp="1"/>
          </p:cNvSpPr>
          <p:nvPr>
            <p:ph type="sldNum" sz="quarter" idx="12"/>
          </p:nvPr>
        </p:nvSpPr>
        <p:spPr/>
        <p:txBody>
          <a:bodyPr/>
          <a:lstStyle>
            <a:lvl1pPr>
              <a:defRPr/>
            </a:lvl1pPr>
          </a:lstStyle>
          <a:p>
            <a:pPr>
              <a:defRPr/>
            </a:pPr>
            <a:fld id="{339E3CD2-7A57-4DB0-998E-83D1C87102E5}" type="slidenum">
              <a:rPr lang="en-US"/>
              <a:pPr>
                <a:defRPr/>
              </a:pPr>
              <a:t>‹#›</a:t>
            </a:fld>
            <a:endParaRPr lang="en-US"/>
          </a:p>
        </p:txBody>
      </p:sp>
    </p:spTree>
    <p:extLst>
      <p:ext uri="{BB962C8B-B14F-4D97-AF65-F5344CB8AC3E}">
        <p14:creationId xmlns:p14="http://schemas.microsoft.com/office/powerpoint/2010/main" val="1267850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C88A58-80BC-4A2C-8131-258E232149F7}"/>
              </a:ext>
            </a:extLst>
          </p:cNvPr>
          <p:cNvSpPr>
            <a:spLocks noGrp="1"/>
          </p:cNvSpPr>
          <p:nvPr>
            <p:ph type="dt" sz="half" idx="10"/>
          </p:nvPr>
        </p:nvSpPr>
        <p:spPr/>
        <p:txBody>
          <a:bodyPr/>
          <a:lstStyle>
            <a:lvl1pPr>
              <a:defRPr/>
            </a:lvl1pPr>
          </a:lstStyle>
          <a:p>
            <a:pPr>
              <a:defRPr/>
            </a:pPr>
            <a:fld id="{69311FAD-5C37-48E2-B28A-BBEE5CB9FE9E}" type="datetime1">
              <a:rPr lang="en-US"/>
              <a:pPr>
                <a:defRPr/>
              </a:pPr>
              <a:t>11/11/2020</a:t>
            </a:fld>
            <a:endParaRPr lang="en-US"/>
          </a:p>
        </p:txBody>
      </p:sp>
      <p:sp>
        <p:nvSpPr>
          <p:cNvPr id="5" name="Footer Placeholder 4">
            <a:extLst>
              <a:ext uri="{FF2B5EF4-FFF2-40B4-BE49-F238E27FC236}">
                <a16:creationId xmlns:a16="http://schemas.microsoft.com/office/drawing/2014/main" id="{94B66EF9-4BE8-4DD1-BA62-36DE908A858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6E9464B-2528-4714-8AF3-329CAD1E8A66}"/>
              </a:ext>
            </a:extLst>
          </p:cNvPr>
          <p:cNvSpPr>
            <a:spLocks noGrp="1"/>
          </p:cNvSpPr>
          <p:nvPr>
            <p:ph type="sldNum" sz="quarter" idx="12"/>
          </p:nvPr>
        </p:nvSpPr>
        <p:spPr/>
        <p:txBody>
          <a:bodyPr/>
          <a:lstStyle>
            <a:lvl1pPr>
              <a:defRPr/>
            </a:lvl1pPr>
          </a:lstStyle>
          <a:p>
            <a:pPr>
              <a:defRPr/>
            </a:pPr>
            <a:fld id="{20646690-200D-4222-8D02-20E1E96ABC54}" type="slidenum">
              <a:rPr lang="en-US"/>
              <a:pPr>
                <a:defRPr/>
              </a:pPr>
              <a:t>‹#›</a:t>
            </a:fld>
            <a:endParaRPr lang="en-US"/>
          </a:p>
        </p:txBody>
      </p:sp>
    </p:spTree>
    <p:extLst>
      <p:ext uri="{BB962C8B-B14F-4D97-AF65-F5344CB8AC3E}">
        <p14:creationId xmlns:p14="http://schemas.microsoft.com/office/powerpoint/2010/main" val="4294264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2D93E3-E070-4F4A-AE35-6DABDEAF3B06}"/>
              </a:ext>
            </a:extLst>
          </p:cNvPr>
          <p:cNvSpPr>
            <a:spLocks noGrp="1"/>
          </p:cNvSpPr>
          <p:nvPr>
            <p:ph type="dt" sz="half" idx="10"/>
          </p:nvPr>
        </p:nvSpPr>
        <p:spPr/>
        <p:txBody>
          <a:bodyPr/>
          <a:lstStyle>
            <a:lvl1pPr>
              <a:defRPr/>
            </a:lvl1pPr>
          </a:lstStyle>
          <a:p>
            <a:pPr>
              <a:defRPr/>
            </a:pPr>
            <a:fld id="{D5EF5A5B-D865-45DF-9BB7-5EE8CC61A232}" type="datetime1">
              <a:rPr lang="en-US"/>
              <a:pPr>
                <a:defRPr/>
              </a:pPr>
              <a:t>11/11/2020</a:t>
            </a:fld>
            <a:endParaRPr lang="en-US"/>
          </a:p>
        </p:txBody>
      </p:sp>
      <p:sp>
        <p:nvSpPr>
          <p:cNvPr id="5" name="Footer Placeholder 4">
            <a:extLst>
              <a:ext uri="{FF2B5EF4-FFF2-40B4-BE49-F238E27FC236}">
                <a16:creationId xmlns:a16="http://schemas.microsoft.com/office/drawing/2014/main" id="{1A02A12A-6E64-472E-9D34-E4006C1E46A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5934AB9-ED6E-476F-BA0B-2E2EA1798965}"/>
              </a:ext>
            </a:extLst>
          </p:cNvPr>
          <p:cNvSpPr>
            <a:spLocks noGrp="1"/>
          </p:cNvSpPr>
          <p:nvPr>
            <p:ph type="sldNum" sz="quarter" idx="12"/>
          </p:nvPr>
        </p:nvSpPr>
        <p:spPr/>
        <p:txBody>
          <a:bodyPr/>
          <a:lstStyle>
            <a:lvl1pPr>
              <a:defRPr/>
            </a:lvl1pPr>
          </a:lstStyle>
          <a:p>
            <a:pPr>
              <a:defRPr/>
            </a:pPr>
            <a:fld id="{3E5E7C7F-873C-4F4A-9AB1-BAEB07CFE10A}" type="slidenum">
              <a:rPr lang="en-US"/>
              <a:pPr>
                <a:defRPr/>
              </a:pPr>
              <a:t>‹#›</a:t>
            </a:fld>
            <a:endParaRPr lang="en-US"/>
          </a:p>
        </p:txBody>
      </p:sp>
    </p:spTree>
    <p:extLst>
      <p:ext uri="{BB962C8B-B14F-4D97-AF65-F5344CB8AC3E}">
        <p14:creationId xmlns:p14="http://schemas.microsoft.com/office/powerpoint/2010/main" val="3439972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29AD74-C7E5-49A1-B1CD-7BD9CE7B99DE}"/>
              </a:ext>
            </a:extLst>
          </p:cNvPr>
          <p:cNvSpPr>
            <a:spLocks noGrp="1"/>
          </p:cNvSpPr>
          <p:nvPr>
            <p:ph type="dt" sz="half" idx="10"/>
          </p:nvPr>
        </p:nvSpPr>
        <p:spPr/>
        <p:txBody>
          <a:bodyPr/>
          <a:lstStyle>
            <a:lvl1pPr>
              <a:defRPr/>
            </a:lvl1pPr>
          </a:lstStyle>
          <a:p>
            <a:pPr>
              <a:defRPr/>
            </a:pPr>
            <a:fld id="{223E9C42-BE64-42D7-89A4-4DE09B8EFFD0}" type="datetime1">
              <a:rPr lang="en-US"/>
              <a:pPr>
                <a:defRPr/>
              </a:pPr>
              <a:t>11/11/2020</a:t>
            </a:fld>
            <a:endParaRPr lang="en-US"/>
          </a:p>
        </p:txBody>
      </p:sp>
      <p:sp>
        <p:nvSpPr>
          <p:cNvPr id="5" name="Footer Placeholder 4">
            <a:extLst>
              <a:ext uri="{FF2B5EF4-FFF2-40B4-BE49-F238E27FC236}">
                <a16:creationId xmlns:a16="http://schemas.microsoft.com/office/drawing/2014/main" id="{50F3438E-1874-4C4F-8818-3C5628F5CD1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36D2C51-4C2C-40F0-ABAC-6C0FA3176677}"/>
              </a:ext>
            </a:extLst>
          </p:cNvPr>
          <p:cNvSpPr>
            <a:spLocks noGrp="1"/>
          </p:cNvSpPr>
          <p:nvPr>
            <p:ph type="sldNum" sz="quarter" idx="12"/>
          </p:nvPr>
        </p:nvSpPr>
        <p:spPr/>
        <p:txBody>
          <a:bodyPr/>
          <a:lstStyle>
            <a:lvl1pPr>
              <a:defRPr/>
            </a:lvl1pPr>
          </a:lstStyle>
          <a:p>
            <a:pPr>
              <a:defRPr/>
            </a:pPr>
            <a:fld id="{62157569-C7CB-4EB1-9514-83BB8881F1CA}" type="slidenum">
              <a:rPr lang="en-US"/>
              <a:pPr>
                <a:defRPr/>
              </a:pPr>
              <a:t>‹#›</a:t>
            </a:fld>
            <a:endParaRPr lang="en-US"/>
          </a:p>
        </p:txBody>
      </p:sp>
    </p:spTree>
    <p:extLst>
      <p:ext uri="{BB962C8B-B14F-4D97-AF65-F5344CB8AC3E}">
        <p14:creationId xmlns:p14="http://schemas.microsoft.com/office/powerpoint/2010/main" val="2967593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5A184D-CA60-44F6-BC4E-C10C3B254506}"/>
              </a:ext>
            </a:extLst>
          </p:cNvPr>
          <p:cNvSpPr>
            <a:spLocks noGrp="1"/>
          </p:cNvSpPr>
          <p:nvPr>
            <p:ph type="dt" sz="half" idx="10"/>
          </p:nvPr>
        </p:nvSpPr>
        <p:spPr/>
        <p:txBody>
          <a:bodyPr/>
          <a:lstStyle>
            <a:lvl1pPr>
              <a:defRPr/>
            </a:lvl1pPr>
          </a:lstStyle>
          <a:p>
            <a:pPr>
              <a:defRPr/>
            </a:pPr>
            <a:fld id="{5D6F6A00-8737-4C40-A43D-8C6739D1F5D5}" type="datetime1">
              <a:rPr lang="en-US"/>
              <a:pPr>
                <a:defRPr/>
              </a:pPr>
              <a:t>11/11/2020</a:t>
            </a:fld>
            <a:endParaRPr lang="en-US"/>
          </a:p>
        </p:txBody>
      </p:sp>
      <p:sp>
        <p:nvSpPr>
          <p:cNvPr id="5" name="Footer Placeholder 4">
            <a:extLst>
              <a:ext uri="{FF2B5EF4-FFF2-40B4-BE49-F238E27FC236}">
                <a16:creationId xmlns:a16="http://schemas.microsoft.com/office/drawing/2014/main" id="{2CED855C-F589-464D-B859-128D1405D03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1D8B774-9D73-40CE-8B73-239C8054A732}"/>
              </a:ext>
            </a:extLst>
          </p:cNvPr>
          <p:cNvSpPr>
            <a:spLocks noGrp="1"/>
          </p:cNvSpPr>
          <p:nvPr>
            <p:ph type="sldNum" sz="quarter" idx="12"/>
          </p:nvPr>
        </p:nvSpPr>
        <p:spPr/>
        <p:txBody>
          <a:bodyPr/>
          <a:lstStyle>
            <a:lvl1pPr>
              <a:defRPr/>
            </a:lvl1pPr>
          </a:lstStyle>
          <a:p>
            <a:pPr>
              <a:defRPr/>
            </a:pPr>
            <a:fld id="{07A6B801-D2F4-4271-9684-7E457B6E6D3A}" type="slidenum">
              <a:rPr lang="en-US"/>
              <a:pPr>
                <a:defRPr/>
              </a:pPr>
              <a:t>‹#›</a:t>
            </a:fld>
            <a:endParaRPr lang="en-US"/>
          </a:p>
        </p:txBody>
      </p:sp>
    </p:spTree>
    <p:extLst>
      <p:ext uri="{BB962C8B-B14F-4D97-AF65-F5344CB8AC3E}">
        <p14:creationId xmlns:p14="http://schemas.microsoft.com/office/powerpoint/2010/main" val="1800422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40A6006-746B-4313-822A-546C74EF5C8F}"/>
              </a:ext>
            </a:extLst>
          </p:cNvPr>
          <p:cNvSpPr>
            <a:spLocks noGrp="1"/>
          </p:cNvSpPr>
          <p:nvPr>
            <p:ph type="dt" sz="half" idx="10"/>
          </p:nvPr>
        </p:nvSpPr>
        <p:spPr/>
        <p:txBody>
          <a:bodyPr/>
          <a:lstStyle>
            <a:lvl1pPr>
              <a:defRPr/>
            </a:lvl1pPr>
          </a:lstStyle>
          <a:p>
            <a:pPr>
              <a:defRPr/>
            </a:pPr>
            <a:fld id="{5FB076D9-5585-48D6-AE63-3ECEECD135F4}" type="datetime1">
              <a:rPr lang="en-US"/>
              <a:pPr>
                <a:defRPr/>
              </a:pPr>
              <a:t>11/11/2020</a:t>
            </a:fld>
            <a:endParaRPr lang="en-US"/>
          </a:p>
        </p:txBody>
      </p:sp>
      <p:sp>
        <p:nvSpPr>
          <p:cNvPr id="6" name="Footer Placeholder 4">
            <a:extLst>
              <a:ext uri="{FF2B5EF4-FFF2-40B4-BE49-F238E27FC236}">
                <a16:creationId xmlns:a16="http://schemas.microsoft.com/office/drawing/2014/main" id="{E5B1799B-1F59-4682-82AB-4D443FFD764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E6D6B51-5F55-49F3-8379-05F5A9B83C7D}"/>
              </a:ext>
            </a:extLst>
          </p:cNvPr>
          <p:cNvSpPr>
            <a:spLocks noGrp="1"/>
          </p:cNvSpPr>
          <p:nvPr>
            <p:ph type="sldNum" sz="quarter" idx="12"/>
          </p:nvPr>
        </p:nvSpPr>
        <p:spPr/>
        <p:txBody>
          <a:bodyPr/>
          <a:lstStyle>
            <a:lvl1pPr>
              <a:defRPr/>
            </a:lvl1pPr>
          </a:lstStyle>
          <a:p>
            <a:pPr>
              <a:defRPr/>
            </a:pPr>
            <a:fld id="{7CB78047-6888-44C8-B351-FDB0BC22E2A9}" type="slidenum">
              <a:rPr lang="en-US"/>
              <a:pPr>
                <a:defRPr/>
              </a:pPr>
              <a:t>‹#›</a:t>
            </a:fld>
            <a:endParaRPr lang="en-US"/>
          </a:p>
        </p:txBody>
      </p:sp>
    </p:spTree>
    <p:extLst>
      <p:ext uri="{BB962C8B-B14F-4D97-AF65-F5344CB8AC3E}">
        <p14:creationId xmlns:p14="http://schemas.microsoft.com/office/powerpoint/2010/main" val="2836199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A0F3863D-2F03-432F-8899-2965F7DCDA08}"/>
              </a:ext>
            </a:extLst>
          </p:cNvPr>
          <p:cNvSpPr>
            <a:spLocks noGrp="1"/>
          </p:cNvSpPr>
          <p:nvPr>
            <p:ph type="dt" sz="half" idx="10"/>
          </p:nvPr>
        </p:nvSpPr>
        <p:spPr/>
        <p:txBody>
          <a:bodyPr/>
          <a:lstStyle>
            <a:lvl1pPr>
              <a:defRPr/>
            </a:lvl1pPr>
          </a:lstStyle>
          <a:p>
            <a:pPr>
              <a:defRPr/>
            </a:pPr>
            <a:fld id="{28BF356B-DF02-44A4-A2E5-EAB1EEB223FF}" type="datetime1">
              <a:rPr lang="en-US"/>
              <a:pPr>
                <a:defRPr/>
              </a:pPr>
              <a:t>11/11/2020</a:t>
            </a:fld>
            <a:endParaRPr lang="en-US"/>
          </a:p>
        </p:txBody>
      </p:sp>
      <p:sp>
        <p:nvSpPr>
          <p:cNvPr id="8" name="Footer Placeholder 4">
            <a:extLst>
              <a:ext uri="{FF2B5EF4-FFF2-40B4-BE49-F238E27FC236}">
                <a16:creationId xmlns:a16="http://schemas.microsoft.com/office/drawing/2014/main" id="{4B5727B6-D126-49B4-BE24-209E67360593}"/>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7E72C955-1343-4494-8D08-4FD2D2FB0593}"/>
              </a:ext>
            </a:extLst>
          </p:cNvPr>
          <p:cNvSpPr>
            <a:spLocks noGrp="1"/>
          </p:cNvSpPr>
          <p:nvPr>
            <p:ph type="sldNum" sz="quarter" idx="12"/>
          </p:nvPr>
        </p:nvSpPr>
        <p:spPr/>
        <p:txBody>
          <a:bodyPr/>
          <a:lstStyle>
            <a:lvl1pPr>
              <a:defRPr/>
            </a:lvl1pPr>
          </a:lstStyle>
          <a:p>
            <a:pPr>
              <a:defRPr/>
            </a:pPr>
            <a:fld id="{0C9EDA33-D0D1-4062-BEB9-7348965DBC79}" type="slidenum">
              <a:rPr lang="en-US"/>
              <a:pPr>
                <a:defRPr/>
              </a:pPr>
              <a:t>‹#›</a:t>
            </a:fld>
            <a:endParaRPr lang="en-US"/>
          </a:p>
        </p:txBody>
      </p:sp>
    </p:spTree>
    <p:extLst>
      <p:ext uri="{BB962C8B-B14F-4D97-AF65-F5344CB8AC3E}">
        <p14:creationId xmlns:p14="http://schemas.microsoft.com/office/powerpoint/2010/main" val="40852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3BB48B5-69A0-4C29-918E-79C99775B37B}"/>
              </a:ext>
            </a:extLst>
          </p:cNvPr>
          <p:cNvSpPr>
            <a:spLocks noGrp="1"/>
          </p:cNvSpPr>
          <p:nvPr>
            <p:ph type="dt" sz="half" idx="10"/>
          </p:nvPr>
        </p:nvSpPr>
        <p:spPr/>
        <p:txBody>
          <a:bodyPr/>
          <a:lstStyle>
            <a:lvl1pPr>
              <a:defRPr/>
            </a:lvl1pPr>
          </a:lstStyle>
          <a:p>
            <a:pPr>
              <a:defRPr/>
            </a:pPr>
            <a:fld id="{745E66F0-0D2D-43ED-82E3-2C197020B932}" type="datetime1">
              <a:rPr lang="en-US"/>
              <a:pPr>
                <a:defRPr/>
              </a:pPr>
              <a:t>11/11/2020</a:t>
            </a:fld>
            <a:endParaRPr lang="en-US"/>
          </a:p>
        </p:txBody>
      </p:sp>
      <p:sp>
        <p:nvSpPr>
          <p:cNvPr id="4" name="Footer Placeholder 4">
            <a:extLst>
              <a:ext uri="{FF2B5EF4-FFF2-40B4-BE49-F238E27FC236}">
                <a16:creationId xmlns:a16="http://schemas.microsoft.com/office/drawing/2014/main" id="{70E071C2-F8B4-4978-937B-881DF6B4D9B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ADD0FF7C-6976-4EBE-A8F9-68D745FF5587}"/>
              </a:ext>
            </a:extLst>
          </p:cNvPr>
          <p:cNvSpPr>
            <a:spLocks noGrp="1"/>
          </p:cNvSpPr>
          <p:nvPr>
            <p:ph type="sldNum" sz="quarter" idx="12"/>
          </p:nvPr>
        </p:nvSpPr>
        <p:spPr/>
        <p:txBody>
          <a:bodyPr/>
          <a:lstStyle>
            <a:lvl1pPr>
              <a:defRPr/>
            </a:lvl1pPr>
          </a:lstStyle>
          <a:p>
            <a:pPr>
              <a:defRPr/>
            </a:pPr>
            <a:fld id="{4748371F-A9FA-4CCE-8510-34246FB77F96}" type="slidenum">
              <a:rPr lang="en-US"/>
              <a:pPr>
                <a:defRPr/>
              </a:pPr>
              <a:t>‹#›</a:t>
            </a:fld>
            <a:endParaRPr lang="en-US"/>
          </a:p>
        </p:txBody>
      </p:sp>
    </p:spTree>
    <p:extLst>
      <p:ext uri="{BB962C8B-B14F-4D97-AF65-F5344CB8AC3E}">
        <p14:creationId xmlns:p14="http://schemas.microsoft.com/office/powerpoint/2010/main" val="1510525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0DACA8F-D656-4C02-9A9F-7FEDAB14FA25}"/>
              </a:ext>
            </a:extLst>
          </p:cNvPr>
          <p:cNvSpPr>
            <a:spLocks noGrp="1"/>
          </p:cNvSpPr>
          <p:nvPr>
            <p:ph type="dt" sz="half" idx="10"/>
          </p:nvPr>
        </p:nvSpPr>
        <p:spPr/>
        <p:txBody>
          <a:bodyPr/>
          <a:lstStyle>
            <a:lvl1pPr>
              <a:defRPr/>
            </a:lvl1pPr>
          </a:lstStyle>
          <a:p>
            <a:pPr>
              <a:defRPr/>
            </a:pPr>
            <a:fld id="{E11CAA0F-9602-490B-9014-5573D44B4D02}" type="datetime1">
              <a:rPr lang="en-US"/>
              <a:pPr>
                <a:defRPr/>
              </a:pPr>
              <a:t>11/11/2020</a:t>
            </a:fld>
            <a:endParaRPr lang="en-US"/>
          </a:p>
        </p:txBody>
      </p:sp>
      <p:sp>
        <p:nvSpPr>
          <p:cNvPr id="3" name="Footer Placeholder 4">
            <a:extLst>
              <a:ext uri="{FF2B5EF4-FFF2-40B4-BE49-F238E27FC236}">
                <a16:creationId xmlns:a16="http://schemas.microsoft.com/office/drawing/2014/main" id="{C2A492E4-7C69-495F-AC7C-5B3C307AB14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A27642E1-5185-44B2-B6C6-A638BE9B5154}"/>
              </a:ext>
            </a:extLst>
          </p:cNvPr>
          <p:cNvSpPr>
            <a:spLocks noGrp="1"/>
          </p:cNvSpPr>
          <p:nvPr>
            <p:ph type="sldNum" sz="quarter" idx="12"/>
          </p:nvPr>
        </p:nvSpPr>
        <p:spPr/>
        <p:txBody>
          <a:bodyPr/>
          <a:lstStyle>
            <a:lvl1pPr>
              <a:defRPr/>
            </a:lvl1pPr>
          </a:lstStyle>
          <a:p>
            <a:pPr>
              <a:defRPr/>
            </a:pPr>
            <a:fld id="{83602C0C-19EF-4DE6-8387-0C79D7489714}" type="slidenum">
              <a:rPr lang="en-US"/>
              <a:pPr>
                <a:defRPr/>
              </a:pPr>
              <a:t>‹#›</a:t>
            </a:fld>
            <a:endParaRPr lang="en-US"/>
          </a:p>
        </p:txBody>
      </p:sp>
    </p:spTree>
    <p:extLst>
      <p:ext uri="{BB962C8B-B14F-4D97-AF65-F5344CB8AC3E}">
        <p14:creationId xmlns:p14="http://schemas.microsoft.com/office/powerpoint/2010/main" val="1475870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7ADC1AB-5235-46B8-BCAE-ACC39F5DB19A}"/>
              </a:ext>
            </a:extLst>
          </p:cNvPr>
          <p:cNvSpPr>
            <a:spLocks noGrp="1"/>
          </p:cNvSpPr>
          <p:nvPr>
            <p:ph type="dt" sz="half" idx="10"/>
          </p:nvPr>
        </p:nvSpPr>
        <p:spPr/>
        <p:txBody>
          <a:bodyPr/>
          <a:lstStyle>
            <a:lvl1pPr>
              <a:defRPr/>
            </a:lvl1pPr>
          </a:lstStyle>
          <a:p>
            <a:pPr>
              <a:defRPr/>
            </a:pPr>
            <a:fld id="{84AF2E8A-EA0E-4484-8960-5502038C3233}" type="datetime1">
              <a:rPr lang="en-US"/>
              <a:pPr>
                <a:defRPr/>
              </a:pPr>
              <a:t>11/11/2020</a:t>
            </a:fld>
            <a:endParaRPr lang="en-US"/>
          </a:p>
        </p:txBody>
      </p:sp>
      <p:sp>
        <p:nvSpPr>
          <p:cNvPr id="6" name="Footer Placeholder 4">
            <a:extLst>
              <a:ext uri="{FF2B5EF4-FFF2-40B4-BE49-F238E27FC236}">
                <a16:creationId xmlns:a16="http://schemas.microsoft.com/office/drawing/2014/main" id="{FAC1C66A-3EC7-4836-B310-1C8CFEF5D52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C0C73D5-812F-4A94-9CE9-AB6FB73D09EB}"/>
              </a:ext>
            </a:extLst>
          </p:cNvPr>
          <p:cNvSpPr>
            <a:spLocks noGrp="1"/>
          </p:cNvSpPr>
          <p:nvPr>
            <p:ph type="sldNum" sz="quarter" idx="12"/>
          </p:nvPr>
        </p:nvSpPr>
        <p:spPr/>
        <p:txBody>
          <a:bodyPr/>
          <a:lstStyle>
            <a:lvl1pPr>
              <a:defRPr/>
            </a:lvl1pPr>
          </a:lstStyle>
          <a:p>
            <a:pPr>
              <a:defRPr/>
            </a:pPr>
            <a:fld id="{28B8B7BB-27BA-4B40-AB4F-55735E7CED68}" type="slidenum">
              <a:rPr lang="en-US"/>
              <a:pPr>
                <a:defRPr/>
              </a:pPr>
              <a:t>‹#›</a:t>
            </a:fld>
            <a:endParaRPr lang="en-US"/>
          </a:p>
        </p:txBody>
      </p:sp>
    </p:spTree>
    <p:extLst>
      <p:ext uri="{BB962C8B-B14F-4D97-AF65-F5344CB8AC3E}">
        <p14:creationId xmlns:p14="http://schemas.microsoft.com/office/powerpoint/2010/main" val="2332392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975B9CB-3FC6-4DAB-AF16-F20D65CC03F9}"/>
              </a:ext>
            </a:extLst>
          </p:cNvPr>
          <p:cNvSpPr>
            <a:spLocks noGrp="1"/>
          </p:cNvSpPr>
          <p:nvPr>
            <p:ph type="dt" sz="half" idx="10"/>
          </p:nvPr>
        </p:nvSpPr>
        <p:spPr/>
        <p:txBody>
          <a:bodyPr/>
          <a:lstStyle>
            <a:lvl1pPr>
              <a:defRPr/>
            </a:lvl1pPr>
          </a:lstStyle>
          <a:p>
            <a:pPr>
              <a:defRPr/>
            </a:pPr>
            <a:fld id="{6662B225-1E72-4B1C-9373-C3D1F8449CB7}" type="datetime1">
              <a:rPr lang="en-US"/>
              <a:pPr>
                <a:defRPr/>
              </a:pPr>
              <a:t>11/11/2020</a:t>
            </a:fld>
            <a:endParaRPr lang="en-US"/>
          </a:p>
        </p:txBody>
      </p:sp>
      <p:sp>
        <p:nvSpPr>
          <p:cNvPr id="6" name="Footer Placeholder 4">
            <a:extLst>
              <a:ext uri="{FF2B5EF4-FFF2-40B4-BE49-F238E27FC236}">
                <a16:creationId xmlns:a16="http://schemas.microsoft.com/office/drawing/2014/main" id="{7B9BDA1A-485E-44DD-9AF1-2B9135C6CD9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80C3740-253F-489E-8AFB-57B110D838F2}"/>
              </a:ext>
            </a:extLst>
          </p:cNvPr>
          <p:cNvSpPr>
            <a:spLocks noGrp="1"/>
          </p:cNvSpPr>
          <p:nvPr>
            <p:ph type="sldNum" sz="quarter" idx="12"/>
          </p:nvPr>
        </p:nvSpPr>
        <p:spPr/>
        <p:txBody>
          <a:bodyPr/>
          <a:lstStyle>
            <a:lvl1pPr>
              <a:defRPr/>
            </a:lvl1pPr>
          </a:lstStyle>
          <a:p>
            <a:pPr>
              <a:defRPr/>
            </a:pPr>
            <a:fld id="{661D2AE6-C6B7-4E8C-A2BD-6310A3CB21CD}" type="slidenum">
              <a:rPr lang="en-US"/>
              <a:pPr>
                <a:defRPr/>
              </a:pPr>
              <a:t>‹#›</a:t>
            </a:fld>
            <a:endParaRPr lang="en-US"/>
          </a:p>
        </p:txBody>
      </p:sp>
    </p:spTree>
    <p:extLst>
      <p:ext uri="{BB962C8B-B14F-4D97-AF65-F5344CB8AC3E}">
        <p14:creationId xmlns:p14="http://schemas.microsoft.com/office/powerpoint/2010/main" val="3229875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77AD684B-D3D4-4F11-AF34-82D55D3EE471}"/>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6C44F549-172E-4412-BBB8-7025665FD61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C9614DAC-BC68-41BD-A122-BAB925B5E257}"/>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F58D060C-C24E-4E60-8C40-0EA44077C4E3}" type="datetime1">
              <a:rPr lang="en-US"/>
              <a:pPr>
                <a:defRPr/>
              </a:pPr>
              <a:t>11/11/2020</a:t>
            </a:fld>
            <a:endParaRPr lang="en-US"/>
          </a:p>
        </p:txBody>
      </p:sp>
      <p:sp>
        <p:nvSpPr>
          <p:cNvPr id="5" name="Footer Placeholder 4">
            <a:extLst>
              <a:ext uri="{FF2B5EF4-FFF2-40B4-BE49-F238E27FC236}">
                <a16:creationId xmlns:a16="http://schemas.microsoft.com/office/drawing/2014/main" id="{FE9FD366-B69C-46B3-8E8D-40CDD4A4521D}"/>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5DC41D01-4C57-49D4-A47C-E47594EA8F6D}"/>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96F25150-9CBA-4336-AD91-59CD7CF7B54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notesSlide" Target="../notesSlides/notesSlide8.xml"/><Relationship Id="rId7" Type="http://schemas.openxmlformats.org/officeDocument/2006/relationships/image" Target="../media/image9.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5.png"/></Relationships>
</file>

<file path=ppt/slides/_rels/slide9.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a:extLst>
              <a:ext uri="{FF2B5EF4-FFF2-40B4-BE49-F238E27FC236}">
                <a16:creationId xmlns:a16="http://schemas.microsoft.com/office/drawing/2014/main" id="{AB7C0BA2-76B7-4D10-BA54-113780A2A759}"/>
              </a:ext>
            </a:extLst>
          </p:cNvPr>
          <p:cNvPicPr>
            <a:picLocks noChangeAspect="1"/>
          </p:cNvPicPr>
          <p:nvPr/>
        </p:nvPicPr>
        <p:blipFill>
          <a:blip r:embed="rId3">
            <a:extLst>
              <a:ext uri="{28A0092B-C50C-407E-A947-70E740481C1C}">
                <a14:useLocalDpi xmlns:a14="http://schemas.microsoft.com/office/drawing/2010/main" val="0"/>
              </a:ext>
            </a:extLst>
          </a:blip>
          <a:srcRect t="8086" r="1051"/>
          <a:stretch>
            <a:fillRect/>
          </a:stretch>
        </p:blipFill>
        <p:spPr bwMode="auto">
          <a:xfrm>
            <a:off x="0" y="4627563"/>
            <a:ext cx="9144000" cy="2236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EEA01F9F-3717-4386-BFC1-D38C1146BF49}"/>
              </a:ext>
            </a:extLst>
          </p:cNvPr>
          <p:cNvSpPr>
            <a:spLocks noGrp="1"/>
          </p:cNvSpPr>
          <p:nvPr>
            <p:ph type="ctrTitle"/>
          </p:nvPr>
        </p:nvSpPr>
        <p:spPr>
          <a:xfrm>
            <a:off x="228600" y="2156812"/>
            <a:ext cx="8686800" cy="1045019"/>
          </a:xfrm>
        </p:spPr>
        <p:txBody>
          <a:bodyPr rtlCol="0">
            <a:normAutofit fontScale="90000"/>
          </a:bodyPr>
          <a:lstStyle/>
          <a:p>
            <a:pPr eaLnBrk="1" fontAlgn="auto" hangingPunct="1">
              <a:spcAft>
                <a:spcPts val="0"/>
              </a:spcAft>
              <a:defRPr/>
            </a:pPr>
            <a:br>
              <a:rPr lang="en-US" sz="5300" b="1" dirty="0">
                <a:solidFill>
                  <a:srgbClr val="00B0F0"/>
                </a:solidFill>
              </a:rPr>
            </a:br>
            <a:br>
              <a:rPr lang="en-US" dirty="0">
                <a:ln w="9525">
                  <a:solidFill>
                    <a:srgbClr val="707070"/>
                  </a:solidFill>
                </a:ln>
                <a:solidFill>
                  <a:srgbClr val="00B0F0"/>
                </a:solidFill>
              </a:rPr>
            </a:br>
            <a:r>
              <a:rPr lang="en-US" sz="4000" b="1" dirty="0">
                <a:ln w="9525">
                  <a:solidFill>
                    <a:srgbClr val="359393"/>
                  </a:solidFill>
                </a:ln>
                <a:solidFill>
                  <a:srgbClr val="05A2C7"/>
                </a:solidFill>
                <a:latin typeface="Franklin Gothic Medium" panose="020B0603020102020204" pitchFamily="34" charset="0"/>
              </a:rPr>
              <a:t>Intent </a:t>
            </a:r>
            <a:r>
              <a:rPr lang="en-US" sz="4000" b="1" dirty="0" err="1">
                <a:ln w="9525">
                  <a:solidFill>
                    <a:srgbClr val="359393"/>
                  </a:solidFill>
                </a:ln>
                <a:solidFill>
                  <a:srgbClr val="05A2C7"/>
                </a:solidFill>
                <a:latin typeface="Franklin Gothic Medium" panose="020B0603020102020204" pitchFamily="34" charset="0"/>
              </a:rPr>
              <a:t>DataCloud</a:t>
            </a:r>
            <a:r>
              <a:rPr lang="en-US" sz="4000" b="1" dirty="0">
                <a:ln w="9525">
                  <a:solidFill>
                    <a:srgbClr val="359393"/>
                  </a:solidFill>
                </a:ln>
                <a:solidFill>
                  <a:srgbClr val="05A2C7"/>
                </a:solidFill>
                <a:latin typeface="Franklin Gothic Medium" panose="020B0603020102020204" pitchFamily="34" charset="0"/>
              </a:rPr>
              <a:t> | B2B Intent Analytics</a:t>
            </a:r>
            <a:br>
              <a:rPr lang="en-US" dirty="0">
                <a:ln w="12700">
                  <a:solidFill>
                    <a:srgbClr val="707070"/>
                  </a:solidFill>
                </a:ln>
                <a:solidFill>
                  <a:srgbClr val="4896C4"/>
                </a:solidFill>
              </a:rPr>
            </a:br>
            <a:br>
              <a:rPr lang="en-US" dirty="0"/>
            </a:br>
            <a:endParaRPr lang="en-US" dirty="0"/>
          </a:p>
        </p:txBody>
      </p:sp>
      <p:sp>
        <p:nvSpPr>
          <p:cNvPr id="3075" name="Subtitle 2">
            <a:extLst>
              <a:ext uri="{FF2B5EF4-FFF2-40B4-BE49-F238E27FC236}">
                <a16:creationId xmlns:a16="http://schemas.microsoft.com/office/drawing/2014/main" id="{7A8B1B0A-6BE0-4314-8B03-6B5957394D36}"/>
              </a:ext>
            </a:extLst>
          </p:cNvPr>
          <p:cNvSpPr>
            <a:spLocks noGrp="1"/>
          </p:cNvSpPr>
          <p:nvPr>
            <p:ph type="subTitle" idx="1"/>
          </p:nvPr>
        </p:nvSpPr>
        <p:spPr>
          <a:xfrm>
            <a:off x="1981200" y="3124199"/>
            <a:ext cx="5867400" cy="3049431"/>
          </a:xfrm>
          <a:noFill/>
          <a:ln>
            <a:noFill/>
          </a:ln>
        </p:spPr>
        <p:txBody>
          <a:bodyPr/>
          <a:lstStyle/>
          <a:p>
            <a:pPr marL="342900" indent="-342900" algn="l" eaLnBrk="1" hangingPunct="1">
              <a:buFont typeface="Wingdings" panose="05000000000000000000" pitchFamily="2" charset="2"/>
              <a:buChar char="v"/>
              <a:defRPr/>
            </a:pPr>
            <a:r>
              <a:rPr lang="en-US" altLang="en-US" sz="2700" b="1" dirty="0">
                <a:ln w="6350">
                  <a:solidFill>
                    <a:schemeClr val="tx1">
                      <a:lumMod val="85000"/>
                      <a:lumOff val="15000"/>
                    </a:schemeClr>
                  </a:solidFill>
                </a:ln>
                <a:solidFill>
                  <a:srgbClr val="359393"/>
                </a:solidFill>
              </a:rPr>
              <a:t> 100% Proprietary B2B Intent Data...</a:t>
            </a:r>
          </a:p>
          <a:p>
            <a:pPr lvl="1" algn="l" eaLnBrk="1" hangingPunct="1">
              <a:defRPr/>
            </a:pPr>
            <a:endParaRPr lang="en-US" altLang="en-US" sz="1200" b="1" dirty="0">
              <a:solidFill>
                <a:srgbClr val="515151"/>
              </a:solidFill>
            </a:endParaRPr>
          </a:p>
          <a:p>
            <a:pPr marL="800100" lvl="1" indent="-342900" algn="l" eaLnBrk="1" hangingPunct="1">
              <a:buFont typeface="Wingdings" panose="05000000000000000000" pitchFamily="2" charset="2"/>
              <a:buChar char="ü"/>
              <a:defRPr/>
            </a:pPr>
            <a:r>
              <a:rPr lang="en-US" altLang="en-US" sz="1200" b="1" dirty="0">
                <a:solidFill>
                  <a:srgbClr val="515151"/>
                </a:solidFill>
              </a:rPr>
              <a:t>About B2B Intent Data &amp; Intent Analytics </a:t>
            </a:r>
          </a:p>
          <a:p>
            <a:pPr marL="800100" lvl="1" indent="-342900" algn="l" eaLnBrk="1" hangingPunct="1">
              <a:buFont typeface="Wingdings" panose="05000000000000000000" pitchFamily="2" charset="2"/>
              <a:buChar char="ü"/>
              <a:defRPr/>
            </a:pPr>
            <a:r>
              <a:rPr lang="en-US" altLang="en-US" sz="1200" b="1" dirty="0">
                <a:solidFill>
                  <a:srgbClr val="515151"/>
                </a:solidFill>
              </a:rPr>
              <a:t>Intent </a:t>
            </a:r>
            <a:r>
              <a:rPr lang="en-US" altLang="en-US" sz="1200" b="1" dirty="0" err="1">
                <a:solidFill>
                  <a:srgbClr val="515151"/>
                </a:solidFill>
              </a:rPr>
              <a:t>DataCloud</a:t>
            </a:r>
            <a:r>
              <a:rPr lang="en-US" altLang="en-US" sz="1200" b="1" dirty="0">
                <a:solidFill>
                  <a:srgbClr val="515151"/>
                </a:solidFill>
              </a:rPr>
              <a:t> (IDC): Internal B2B Intent Data Analytics</a:t>
            </a:r>
          </a:p>
          <a:p>
            <a:pPr marL="800100" lvl="1" indent="-342900" algn="l" eaLnBrk="1" hangingPunct="1">
              <a:buFont typeface="Wingdings" panose="05000000000000000000" pitchFamily="2" charset="2"/>
              <a:buChar char="ü"/>
              <a:defRPr/>
            </a:pPr>
            <a:r>
              <a:rPr lang="en-US" altLang="en-US" sz="1200" b="1" dirty="0">
                <a:solidFill>
                  <a:srgbClr val="515151"/>
                </a:solidFill>
              </a:rPr>
              <a:t>Intent DataCloud Scoring: Part 1 - The “Intent Score”</a:t>
            </a:r>
          </a:p>
          <a:p>
            <a:pPr marL="800100" lvl="1" indent="-342900" algn="l" eaLnBrk="1" hangingPunct="1">
              <a:buFont typeface="Wingdings" panose="05000000000000000000" pitchFamily="2" charset="2"/>
              <a:buChar char="ü"/>
              <a:defRPr/>
            </a:pPr>
            <a:r>
              <a:rPr lang="en-US" altLang="en-US" sz="1200" b="1" dirty="0">
                <a:solidFill>
                  <a:srgbClr val="515151"/>
                </a:solidFill>
              </a:rPr>
              <a:t>Intent DataCloud Scoring: Part 2 - The “Synthesized Intent Score”</a:t>
            </a:r>
          </a:p>
          <a:p>
            <a:pPr marL="800100" lvl="1" indent="-342900" algn="l" eaLnBrk="1" hangingPunct="1">
              <a:buFont typeface="Wingdings" panose="05000000000000000000" pitchFamily="2" charset="2"/>
              <a:buChar char="ü"/>
              <a:defRPr/>
            </a:pPr>
            <a:r>
              <a:rPr lang="en-US" altLang="en-US" sz="1200" b="1" dirty="0">
                <a:solidFill>
                  <a:srgbClr val="515151"/>
                </a:solidFill>
              </a:rPr>
              <a:t>Intent DataCloud Scoring: Part 3 - The “Buying Temperature”</a:t>
            </a:r>
          </a:p>
          <a:p>
            <a:pPr marL="800100" lvl="1" indent="-342900" algn="l" eaLnBrk="1" hangingPunct="1">
              <a:buFont typeface="Wingdings" panose="05000000000000000000" pitchFamily="2" charset="2"/>
              <a:buChar char="ü"/>
              <a:defRPr/>
            </a:pPr>
            <a:r>
              <a:rPr lang="en-US" altLang="en-US" sz="1200" b="1" dirty="0">
                <a:solidFill>
                  <a:srgbClr val="515151"/>
                </a:solidFill>
              </a:rPr>
              <a:t>B2B Intent Data Records: Sources and Viability</a:t>
            </a:r>
          </a:p>
          <a:p>
            <a:pPr marL="800100" lvl="1" indent="-342900" algn="l" eaLnBrk="1" hangingPunct="1">
              <a:buFont typeface="Wingdings" panose="05000000000000000000" pitchFamily="2" charset="2"/>
              <a:buChar char="ü"/>
              <a:defRPr/>
            </a:pPr>
            <a:r>
              <a:rPr lang="en-US" altLang="en-US" sz="1200" b="1" dirty="0">
                <a:solidFill>
                  <a:srgbClr val="515151"/>
                </a:solidFill>
              </a:rPr>
              <a:t>History: Making the Case for B2B Intent Data</a:t>
            </a:r>
          </a:p>
          <a:p>
            <a:pPr marL="800100" lvl="1" indent="-342900" algn="l" eaLnBrk="1" hangingPunct="1">
              <a:buFont typeface="Wingdings" panose="05000000000000000000" pitchFamily="2" charset="2"/>
              <a:buChar char="ü"/>
              <a:defRPr/>
            </a:pPr>
            <a:r>
              <a:rPr lang="en-US" altLang="en-US" sz="1200" b="1" dirty="0">
                <a:solidFill>
                  <a:srgbClr val="515151"/>
                </a:solidFill>
              </a:rPr>
              <a:t>What Makes Our Intent Analytics (IDC) Different, Better?</a:t>
            </a:r>
          </a:p>
          <a:p>
            <a:pPr marL="342900" indent="-342900" eaLnBrk="1" hangingPunct="1">
              <a:buFontTx/>
              <a:buChar char="-"/>
              <a:defRPr/>
            </a:pPr>
            <a:endParaRPr lang="en-US" altLang="en-US" sz="2000" b="1" dirty="0">
              <a:solidFill>
                <a:schemeClr val="tx1"/>
              </a:solidFill>
            </a:endParaRPr>
          </a:p>
          <a:p>
            <a:pPr marL="342900" indent="-342900" eaLnBrk="1" hangingPunct="1">
              <a:buFontTx/>
              <a:buChar char="-"/>
              <a:defRPr/>
            </a:pPr>
            <a:endParaRPr lang="en-US" altLang="en-US" sz="2000" b="1" dirty="0">
              <a:solidFill>
                <a:schemeClr val="tx1"/>
              </a:solidFill>
            </a:endParaRPr>
          </a:p>
          <a:p>
            <a:pPr eaLnBrk="1" hangingPunct="1">
              <a:defRPr/>
            </a:pPr>
            <a:endParaRPr lang="en-US" altLang="en-US" sz="2000" b="1" dirty="0">
              <a:solidFill>
                <a:schemeClr val="tx1"/>
              </a:solidFill>
            </a:endParaRPr>
          </a:p>
          <a:p>
            <a:pPr marL="457200" indent="-457200" eaLnBrk="1" hangingPunct="1">
              <a:buFontTx/>
              <a:buChar char="-"/>
              <a:defRPr/>
            </a:pPr>
            <a:endParaRPr lang="en-US" altLang="en-US" sz="2000" b="1" dirty="0">
              <a:solidFill>
                <a:schemeClr val="tx1"/>
              </a:solidFill>
            </a:endParaRPr>
          </a:p>
          <a:p>
            <a:pPr marL="457200" indent="-457200" eaLnBrk="1" hangingPunct="1">
              <a:buFontTx/>
              <a:buChar char="-"/>
              <a:defRPr/>
            </a:pPr>
            <a:endParaRPr lang="en-US" altLang="en-US" sz="2000" b="1" dirty="0">
              <a:solidFill>
                <a:schemeClr val="tx1"/>
              </a:solidFill>
            </a:endParaRPr>
          </a:p>
        </p:txBody>
      </p:sp>
      <p:sp>
        <p:nvSpPr>
          <p:cNvPr id="3077" name="Slide Number Placeholder 12">
            <a:extLst>
              <a:ext uri="{FF2B5EF4-FFF2-40B4-BE49-F238E27FC236}">
                <a16:creationId xmlns:a16="http://schemas.microsoft.com/office/drawing/2014/main" id="{16E0388B-CB68-465B-B714-B133DE68D3F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B1312C5-0293-41F3-8327-820CF9C67577}" type="slidenum">
              <a:rPr lang="en-US" altLang="en-US" sz="1200" smtClean="0">
                <a:solidFill>
                  <a:srgbClr val="898989"/>
                </a:solidFill>
              </a:rPr>
              <a:pPr>
                <a:spcBef>
                  <a:spcPct val="0"/>
                </a:spcBef>
                <a:buFontTx/>
                <a:buNone/>
              </a:pPr>
              <a:t>1</a:t>
            </a:fld>
            <a:endParaRPr lang="en-US" altLang="en-US" sz="1200">
              <a:solidFill>
                <a:srgbClr val="898989"/>
              </a:solidFill>
            </a:endParaRPr>
          </a:p>
        </p:txBody>
      </p:sp>
      <p:pic>
        <p:nvPicPr>
          <p:cNvPr id="3078" name="Picture 10">
            <a:extLst>
              <a:ext uri="{FF2B5EF4-FFF2-40B4-BE49-F238E27FC236}">
                <a16:creationId xmlns:a16="http://schemas.microsoft.com/office/drawing/2014/main" id="{49BFF7A6-B5D7-42B3-B7E8-86A90E3EA67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228600"/>
            <a:ext cx="4953000"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11">
            <a:extLst>
              <a:ext uri="{FF2B5EF4-FFF2-40B4-BE49-F238E27FC236}">
                <a16:creationId xmlns:a16="http://schemas.microsoft.com/office/drawing/2014/main" id="{814E08ED-3247-47F6-89B5-E9354017C3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152400"/>
            <a:ext cx="8839200"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2">
            <a:extLst>
              <a:ext uri="{FF2B5EF4-FFF2-40B4-BE49-F238E27FC236}">
                <a16:creationId xmlns:a16="http://schemas.microsoft.com/office/drawing/2014/main" id="{77A214F2-5888-4E6E-AE37-ECBE17AA1E83}"/>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349077"/>
            <a:ext cx="3616126" cy="1417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a:extLst>
              <a:ext uri="{FF2B5EF4-FFF2-40B4-BE49-F238E27FC236}">
                <a16:creationId xmlns:a16="http://schemas.microsoft.com/office/drawing/2014/main" id="{5D6220B7-F511-4DFE-8129-21E90E5AAE9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816055" y="1154621"/>
            <a:ext cx="1841249" cy="940879"/>
          </a:xfrm>
          <a:prstGeom prst="rect">
            <a:avLst/>
          </a:prstGeom>
        </p:spPr>
      </p:pic>
      <p:pic>
        <p:nvPicPr>
          <p:cNvPr id="11" name="Picture 10" descr="A picture containing drawing&#10;&#10;Description automatically generated">
            <a:extLst>
              <a:ext uri="{FF2B5EF4-FFF2-40B4-BE49-F238E27FC236}">
                <a16:creationId xmlns:a16="http://schemas.microsoft.com/office/drawing/2014/main" id="{A14534B6-CF6B-4A52-B529-569595AD07A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885895" y="307633"/>
            <a:ext cx="2110323" cy="422555"/>
          </a:xfrm>
          <a:prstGeom prst="rect">
            <a:avLst/>
          </a:prstGeom>
        </p:spPr>
      </p:pic>
      <p:pic>
        <p:nvPicPr>
          <p:cNvPr id="5" name="Picture 4" descr="A close up of a sign&#10;&#10;Description automatically generated">
            <a:extLst>
              <a:ext uri="{FF2B5EF4-FFF2-40B4-BE49-F238E27FC236}">
                <a16:creationId xmlns:a16="http://schemas.microsoft.com/office/drawing/2014/main" id="{22AC85C2-9305-40BF-B615-E3EEDD3DDD6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248400" y="252196"/>
            <a:ext cx="593756" cy="53342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55D24-0109-4BEB-9EF8-7D8FF6F64710}"/>
              </a:ext>
            </a:extLst>
          </p:cNvPr>
          <p:cNvSpPr>
            <a:spLocks noGrp="1"/>
          </p:cNvSpPr>
          <p:nvPr>
            <p:ph type="ctrTitle"/>
          </p:nvPr>
        </p:nvSpPr>
        <p:spPr>
          <a:xfrm>
            <a:off x="152400" y="685800"/>
            <a:ext cx="8839200" cy="1295400"/>
          </a:xfrm>
        </p:spPr>
        <p:txBody>
          <a:bodyPr rtlCol="0">
            <a:normAutofit fontScale="90000"/>
          </a:bodyPr>
          <a:lstStyle/>
          <a:p>
            <a:pPr eaLnBrk="1" fontAlgn="auto" hangingPunct="1">
              <a:spcAft>
                <a:spcPts val="0"/>
              </a:spcAft>
              <a:defRPr/>
            </a:pPr>
            <a:br>
              <a:rPr lang="en-US" b="1" dirty="0">
                <a:solidFill>
                  <a:srgbClr val="4896C4"/>
                </a:solidFill>
              </a:rPr>
            </a:br>
            <a:r>
              <a:rPr lang="en-US" sz="4000" b="1" dirty="0">
                <a:solidFill>
                  <a:schemeClr val="accent5">
                    <a:lumMod val="75000"/>
                  </a:schemeClr>
                </a:solidFill>
              </a:rPr>
              <a:t>Knowledge Hub Media</a:t>
            </a:r>
            <a:br>
              <a:rPr lang="en-US" b="1" dirty="0">
                <a:solidFill>
                  <a:srgbClr val="328F9C"/>
                </a:solidFill>
              </a:rPr>
            </a:br>
            <a:r>
              <a:rPr lang="en-US" sz="3600" i="1" dirty="0"/>
              <a:t>Intent DataCloud</a:t>
            </a:r>
            <a:br>
              <a:rPr lang="en-US" dirty="0">
                <a:solidFill>
                  <a:srgbClr val="4896C4"/>
                </a:solidFill>
              </a:rPr>
            </a:br>
            <a:br>
              <a:rPr lang="en-US" dirty="0"/>
            </a:br>
            <a:endParaRPr lang="en-US" dirty="0"/>
          </a:p>
        </p:txBody>
      </p:sp>
      <p:sp>
        <p:nvSpPr>
          <p:cNvPr id="7171" name="Slide Number Placeholder 12">
            <a:extLst>
              <a:ext uri="{FF2B5EF4-FFF2-40B4-BE49-F238E27FC236}">
                <a16:creationId xmlns:a16="http://schemas.microsoft.com/office/drawing/2014/main" id="{79AEBC04-A914-4460-86F7-A6A3AACBEF6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1EAB257-C9DD-40E0-9373-8654411AE44C}" type="slidenum">
              <a:rPr lang="en-US" altLang="en-US" sz="1200" smtClean="0">
                <a:solidFill>
                  <a:srgbClr val="898989"/>
                </a:solidFill>
              </a:rPr>
              <a:pPr>
                <a:spcBef>
                  <a:spcPct val="0"/>
                </a:spcBef>
                <a:buFontTx/>
                <a:buNone/>
              </a:pPr>
              <a:t>2</a:t>
            </a:fld>
            <a:endParaRPr lang="en-US" altLang="en-US" sz="1200">
              <a:solidFill>
                <a:srgbClr val="898989"/>
              </a:solidFill>
            </a:endParaRPr>
          </a:p>
        </p:txBody>
      </p:sp>
      <p:pic>
        <p:nvPicPr>
          <p:cNvPr id="7172" name="Picture 10">
            <a:extLst>
              <a:ext uri="{FF2B5EF4-FFF2-40B4-BE49-F238E27FC236}">
                <a16:creationId xmlns:a16="http://schemas.microsoft.com/office/drawing/2014/main" id="{71502BEA-2AF1-45F7-A146-5E48FABFCD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28600"/>
            <a:ext cx="4953000"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11">
            <a:extLst>
              <a:ext uri="{FF2B5EF4-FFF2-40B4-BE49-F238E27FC236}">
                <a16:creationId xmlns:a16="http://schemas.microsoft.com/office/drawing/2014/main" id="{B8A1D3A1-875C-45E2-B303-4C7729FB65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52400"/>
            <a:ext cx="8839200"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11">
            <a:extLst>
              <a:ext uri="{FF2B5EF4-FFF2-40B4-BE49-F238E27FC236}">
                <a16:creationId xmlns:a16="http://schemas.microsoft.com/office/drawing/2014/main" id="{A9BDE55E-60E4-4124-82C2-665B9C9444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6096000"/>
            <a:ext cx="8839200" cy="4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6">
            <a:extLst>
              <a:ext uri="{FF2B5EF4-FFF2-40B4-BE49-F238E27FC236}">
                <a16:creationId xmlns:a16="http://schemas.microsoft.com/office/drawing/2014/main" id="{6E50F666-E60D-43C4-9E3D-84CDAC66B09C}"/>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7200" y="6207125"/>
            <a:ext cx="152400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3">
            <a:extLst>
              <a:ext uri="{FF2B5EF4-FFF2-40B4-BE49-F238E27FC236}">
                <a16:creationId xmlns:a16="http://schemas.microsoft.com/office/drawing/2014/main" id="{04AD9E79-5652-490D-B2E6-DDA1E29FE2E5}"/>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04800" y="479425"/>
            <a:ext cx="5143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8" name="Subtitle 2">
            <a:extLst>
              <a:ext uri="{FF2B5EF4-FFF2-40B4-BE49-F238E27FC236}">
                <a16:creationId xmlns:a16="http://schemas.microsoft.com/office/drawing/2014/main" id="{D21866DC-486F-43CC-AD55-1F40B0070E0B}"/>
              </a:ext>
            </a:extLst>
          </p:cNvPr>
          <p:cNvSpPr>
            <a:spLocks noGrp="1"/>
          </p:cNvSpPr>
          <p:nvPr>
            <p:ph type="subTitle" idx="1"/>
          </p:nvPr>
        </p:nvSpPr>
        <p:spPr>
          <a:xfrm>
            <a:off x="228600" y="1590675"/>
            <a:ext cx="8686800" cy="4505325"/>
          </a:xfrm>
        </p:spPr>
        <p:txBody>
          <a:bodyPr/>
          <a:lstStyle/>
          <a:p>
            <a:pPr algn="l" eaLnBrk="1" hangingPunct="1"/>
            <a:r>
              <a:rPr lang="en-US" altLang="en-US" sz="2000" b="1" dirty="0">
                <a:solidFill>
                  <a:srgbClr val="5FBF8E"/>
                </a:solidFill>
              </a:rPr>
              <a:t>	The only B2B intent data analytics that your company will ever need.</a:t>
            </a:r>
            <a:endParaRPr lang="en-US" altLang="en-US" sz="400" b="1" dirty="0">
              <a:solidFill>
                <a:srgbClr val="5FBF8E"/>
              </a:solidFill>
            </a:endParaRPr>
          </a:p>
          <a:p>
            <a:pPr marL="800100" lvl="1" indent="-342900" algn="l" eaLnBrk="1" hangingPunct="1">
              <a:buFontTx/>
              <a:buChar char="-"/>
            </a:pPr>
            <a:endParaRPr lang="en-US" altLang="en-US" sz="1200" dirty="0">
              <a:solidFill>
                <a:schemeClr val="tx1"/>
              </a:solidFill>
            </a:endParaRPr>
          </a:p>
          <a:p>
            <a:pPr marL="800100" lvl="1" indent="-342900" algn="l" eaLnBrk="1" hangingPunct="1">
              <a:buFontTx/>
              <a:buChar char="-"/>
            </a:pPr>
            <a:r>
              <a:rPr lang="en-US" altLang="en-US" sz="1400" dirty="0">
                <a:solidFill>
                  <a:schemeClr val="tx1"/>
                </a:solidFill>
              </a:rPr>
              <a:t>Knowledge Hub Media’s Intent </a:t>
            </a:r>
            <a:r>
              <a:rPr lang="en-US" altLang="en-US" sz="1400" dirty="0" err="1">
                <a:solidFill>
                  <a:schemeClr val="tx1"/>
                </a:solidFill>
              </a:rPr>
              <a:t>DataCloud</a:t>
            </a:r>
            <a:r>
              <a:rPr lang="en-US" altLang="en-US" sz="1400" dirty="0">
                <a:solidFill>
                  <a:schemeClr val="tx1"/>
                </a:solidFill>
              </a:rPr>
              <a:t> (IDC) Platform offers intelligent B2B buyer intent data. Our intent data analytics are derived internally from Content Syndication, Demand Generation, Website Analytics, Email Marketing Metrics and Social Listening, among other channels.</a:t>
            </a:r>
          </a:p>
          <a:p>
            <a:pPr lvl="1" algn="l" eaLnBrk="1" hangingPunct="1"/>
            <a:endParaRPr lang="en-US" altLang="en-US" sz="1400" dirty="0">
              <a:solidFill>
                <a:schemeClr val="tx1"/>
              </a:solidFill>
            </a:endParaRPr>
          </a:p>
          <a:p>
            <a:pPr marL="800100" lvl="1" indent="-342900" algn="l" eaLnBrk="1" hangingPunct="1">
              <a:buFontTx/>
              <a:buChar char="-"/>
            </a:pPr>
            <a:r>
              <a:rPr lang="en-US" altLang="en-US" sz="1400" dirty="0">
                <a:solidFill>
                  <a:schemeClr val="tx1"/>
                </a:solidFill>
              </a:rPr>
              <a:t>The prospect of utilizing B2B Intent Data grows in popularity almost daily, and Knowledge Hub Media’s IDC platform analyzes the content consumption of B2B companies and their employees in an effort to determine when there is active demand for specific types of products, business services and technology solutions. In other words, out intent analytics give us insight into which companies are likely in the buying cycle for specific types of products / solutions.</a:t>
            </a:r>
          </a:p>
          <a:p>
            <a:pPr lvl="1" algn="l" eaLnBrk="1" hangingPunct="1"/>
            <a:endParaRPr lang="en-US" altLang="en-US" sz="1400" dirty="0">
              <a:solidFill>
                <a:schemeClr val="tx1"/>
              </a:solidFill>
            </a:endParaRPr>
          </a:p>
          <a:p>
            <a:pPr marL="800100" lvl="1" indent="-342900" algn="l" eaLnBrk="1" hangingPunct="1">
              <a:buFontTx/>
              <a:buChar char="-"/>
            </a:pPr>
            <a:r>
              <a:rPr lang="en-US" altLang="en-US" sz="1400" dirty="0">
                <a:solidFill>
                  <a:schemeClr val="tx1"/>
                </a:solidFill>
              </a:rPr>
              <a:t>Our IDC intent data analytics are based on organizational content consumption, such as white paper downloads, asset and webinar registrations, website and landing page analytics, dedicated email marketing promotions, and social listening. In a nutshell, the intent data records houses within our platform can predict “your future customers” before they are even aware that they're actively looking to buy.</a:t>
            </a:r>
          </a:p>
          <a:p>
            <a:pPr lvl="1" algn="l" eaLnBrk="1" hangingPunct="1"/>
            <a:endParaRPr lang="en-US" altLang="en-US" sz="1400" dirty="0">
              <a:solidFill>
                <a:schemeClr val="tx1"/>
              </a:solidFill>
            </a:endParaRPr>
          </a:p>
          <a:p>
            <a:pPr marL="800100" lvl="1" indent="-342900" eaLnBrk="1" hangingPunct="1">
              <a:buFontTx/>
              <a:buChar char="-"/>
            </a:pPr>
            <a:endParaRPr lang="en-US" altLang="en-US" sz="1400" b="1" dirty="0">
              <a:solidFill>
                <a:schemeClr val="tx1"/>
              </a:solidFill>
            </a:endParaRPr>
          </a:p>
          <a:p>
            <a:pPr lvl="1" algn="l" eaLnBrk="1" hangingPunct="1"/>
            <a:endParaRPr lang="en-US" altLang="en-US" sz="1400" b="1" dirty="0">
              <a:solidFill>
                <a:schemeClr val="tx1"/>
              </a:solidFill>
            </a:endParaRPr>
          </a:p>
        </p:txBody>
      </p:sp>
      <p:pic>
        <p:nvPicPr>
          <p:cNvPr id="12" name="Picture 11">
            <a:extLst>
              <a:ext uri="{FF2B5EF4-FFF2-40B4-BE49-F238E27FC236}">
                <a16:creationId xmlns:a16="http://schemas.microsoft.com/office/drawing/2014/main" id="{5F1C9C6D-4B2B-41AC-A0F3-F1D40CF7A14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96200" y="620713"/>
            <a:ext cx="1143000" cy="584073"/>
          </a:xfrm>
          <a:prstGeom prst="rect">
            <a:avLst/>
          </a:prstGeom>
        </p:spPr>
      </p:pic>
      <p:pic>
        <p:nvPicPr>
          <p:cNvPr id="15" name="Picture 14" descr="A picture containing drawing&#10;&#10;Description automatically generated">
            <a:extLst>
              <a:ext uri="{FF2B5EF4-FFF2-40B4-BE49-F238E27FC236}">
                <a16:creationId xmlns:a16="http://schemas.microsoft.com/office/drawing/2014/main" id="{90D35457-7735-4455-947C-3B1FE341521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81200" y="6291916"/>
            <a:ext cx="2110323" cy="422555"/>
          </a:xfrm>
          <a:prstGeom prst="rect">
            <a:avLst/>
          </a:prstGeom>
        </p:spPr>
      </p:pic>
    </p:spTree>
    <p:extLst>
      <p:ext uri="{BB962C8B-B14F-4D97-AF65-F5344CB8AC3E}">
        <p14:creationId xmlns:p14="http://schemas.microsoft.com/office/powerpoint/2010/main" val="377316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55D24-0109-4BEB-9EF8-7D8FF6F64710}"/>
              </a:ext>
            </a:extLst>
          </p:cNvPr>
          <p:cNvSpPr>
            <a:spLocks noGrp="1"/>
          </p:cNvSpPr>
          <p:nvPr>
            <p:ph type="ctrTitle"/>
          </p:nvPr>
        </p:nvSpPr>
        <p:spPr>
          <a:xfrm>
            <a:off x="152400" y="685800"/>
            <a:ext cx="8839200" cy="1295400"/>
          </a:xfrm>
        </p:spPr>
        <p:txBody>
          <a:bodyPr rtlCol="0">
            <a:normAutofit fontScale="90000"/>
          </a:bodyPr>
          <a:lstStyle/>
          <a:p>
            <a:pPr eaLnBrk="1" fontAlgn="auto" hangingPunct="1">
              <a:spcAft>
                <a:spcPts val="0"/>
              </a:spcAft>
              <a:defRPr/>
            </a:pPr>
            <a:br>
              <a:rPr lang="en-US" b="1" dirty="0">
                <a:solidFill>
                  <a:srgbClr val="4896C4"/>
                </a:solidFill>
              </a:rPr>
            </a:br>
            <a:r>
              <a:rPr lang="en-US" sz="4000" b="1" dirty="0">
                <a:solidFill>
                  <a:schemeClr val="accent5">
                    <a:lumMod val="75000"/>
                  </a:schemeClr>
                </a:solidFill>
              </a:rPr>
              <a:t>Knowledge Hub Media</a:t>
            </a:r>
            <a:br>
              <a:rPr lang="en-US" b="1" dirty="0">
                <a:solidFill>
                  <a:srgbClr val="328F9C"/>
                </a:solidFill>
              </a:rPr>
            </a:br>
            <a:r>
              <a:rPr lang="en-US" sz="3600" i="1" dirty="0"/>
              <a:t>Intent DataCloud</a:t>
            </a:r>
            <a:br>
              <a:rPr lang="en-US" dirty="0">
                <a:solidFill>
                  <a:srgbClr val="4896C4"/>
                </a:solidFill>
              </a:rPr>
            </a:br>
            <a:br>
              <a:rPr lang="en-US" dirty="0"/>
            </a:br>
            <a:endParaRPr lang="en-US" dirty="0"/>
          </a:p>
        </p:txBody>
      </p:sp>
      <p:sp>
        <p:nvSpPr>
          <p:cNvPr id="7171" name="Slide Number Placeholder 12">
            <a:extLst>
              <a:ext uri="{FF2B5EF4-FFF2-40B4-BE49-F238E27FC236}">
                <a16:creationId xmlns:a16="http://schemas.microsoft.com/office/drawing/2014/main" id="{79AEBC04-A914-4460-86F7-A6A3AACBEF6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1EAB257-C9DD-40E0-9373-8654411AE44C}" type="slidenum">
              <a:rPr lang="en-US" altLang="en-US" sz="1200" smtClean="0">
                <a:solidFill>
                  <a:srgbClr val="898989"/>
                </a:solidFill>
              </a:rPr>
              <a:pPr>
                <a:spcBef>
                  <a:spcPct val="0"/>
                </a:spcBef>
                <a:buFontTx/>
                <a:buNone/>
              </a:pPr>
              <a:t>3</a:t>
            </a:fld>
            <a:endParaRPr lang="en-US" altLang="en-US" sz="1200">
              <a:solidFill>
                <a:srgbClr val="898989"/>
              </a:solidFill>
            </a:endParaRPr>
          </a:p>
        </p:txBody>
      </p:sp>
      <p:pic>
        <p:nvPicPr>
          <p:cNvPr id="7172" name="Picture 10">
            <a:extLst>
              <a:ext uri="{FF2B5EF4-FFF2-40B4-BE49-F238E27FC236}">
                <a16:creationId xmlns:a16="http://schemas.microsoft.com/office/drawing/2014/main" id="{71502BEA-2AF1-45F7-A146-5E48FABFCD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28600"/>
            <a:ext cx="4953000"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11">
            <a:extLst>
              <a:ext uri="{FF2B5EF4-FFF2-40B4-BE49-F238E27FC236}">
                <a16:creationId xmlns:a16="http://schemas.microsoft.com/office/drawing/2014/main" id="{B8A1D3A1-875C-45E2-B303-4C7729FB65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52400"/>
            <a:ext cx="8839200"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11">
            <a:extLst>
              <a:ext uri="{FF2B5EF4-FFF2-40B4-BE49-F238E27FC236}">
                <a16:creationId xmlns:a16="http://schemas.microsoft.com/office/drawing/2014/main" id="{A9BDE55E-60E4-4124-82C2-665B9C9444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6096000"/>
            <a:ext cx="8839200" cy="4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6">
            <a:extLst>
              <a:ext uri="{FF2B5EF4-FFF2-40B4-BE49-F238E27FC236}">
                <a16:creationId xmlns:a16="http://schemas.microsoft.com/office/drawing/2014/main" id="{6E50F666-E60D-43C4-9E3D-84CDAC66B09C}"/>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7200" y="6207125"/>
            <a:ext cx="152400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3">
            <a:extLst>
              <a:ext uri="{FF2B5EF4-FFF2-40B4-BE49-F238E27FC236}">
                <a16:creationId xmlns:a16="http://schemas.microsoft.com/office/drawing/2014/main" id="{04AD9E79-5652-490D-B2E6-DDA1E29FE2E5}"/>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04800" y="479425"/>
            <a:ext cx="5143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8" name="Subtitle 2">
            <a:extLst>
              <a:ext uri="{FF2B5EF4-FFF2-40B4-BE49-F238E27FC236}">
                <a16:creationId xmlns:a16="http://schemas.microsoft.com/office/drawing/2014/main" id="{D21866DC-486F-43CC-AD55-1F40B0070E0B}"/>
              </a:ext>
            </a:extLst>
          </p:cNvPr>
          <p:cNvSpPr>
            <a:spLocks noGrp="1"/>
          </p:cNvSpPr>
          <p:nvPr>
            <p:ph type="subTitle" idx="1"/>
          </p:nvPr>
        </p:nvSpPr>
        <p:spPr>
          <a:xfrm>
            <a:off x="228600" y="1590675"/>
            <a:ext cx="8686800" cy="4505325"/>
          </a:xfrm>
        </p:spPr>
        <p:txBody>
          <a:bodyPr/>
          <a:lstStyle/>
          <a:p>
            <a:pPr algn="l" eaLnBrk="1" hangingPunct="1"/>
            <a:r>
              <a:rPr lang="en-US" altLang="en-US" sz="2000" b="1" dirty="0">
                <a:solidFill>
                  <a:srgbClr val="5FBF8E"/>
                </a:solidFill>
              </a:rPr>
              <a:t>	Intent </a:t>
            </a:r>
            <a:r>
              <a:rPr lang="en-US" altLang="en-US" sz="2000" b="1" dirty="0" err="1">
                <a:solidFill>
                  <a:srgbClr val="5FBF8E"/>
                </a:solidFill>
              </a:rPr>
              <a:t>DataCloud</a:t>
            </a:r>
            <a:r>
              <a:rPr lang="en-US" altLang="en-US" sz="2000" b="1" dirty="0">
                <a:solidFill>
                  <a:srgbClr val="5FBF8E"/>
                </a:solidFill>
              </a:rPr>
              <a:t> - A 100% proprietary B2B intent analytics solution.</a:t>
            </a:r>
          </a:p>
          <a:p>
            <a:pPr marL="800100" lvl="1" indent="-342900" algn="l" eaLnBrk="1" hangingPunct="1">
              <a:buFontTx/>
              <a:buChar char="-"/>
            </a:pPr>
            <a:endParaRPr lang="en-US" altLang="en-US" sz="1200" dirty="0">
              <a:solidFill>
                <a:schemeClr val="tx1"/>
              </a:solidFill>
            </a:endParaRPr>
          </a:p>
          <a:p>
            <a:pPr marL="800100" lvl="1" indent="-342900" algn="l" eaLnBrk="1" hangingPunct="1">
              <a:buFontTx/>
              <a:buChar char="-"/>
            </a:pPr>
            <a:r>
              <a:rPr lang="en-US" altLang="en-US" sz="1300" dirty="0">
                <a:solidFill>
                  <a:schemeClr val="tx1"/>
                </a:solidFill>
              </a:rPr>
              <a:t>IDC’s back-end data analytics use multiple sources to identify organizations that are actively researching specific products and solutions, with an implied intent to purchase said products and solutions in the near future. Currently, the platform encompasses over 770+ unique and targeted “Intent Topics.”</a:t>
            </a:r>
          </a:p>
          <a:p>
            <a:pPr lvl="1" algn="l" eaLnBrk="1" hangingPunct="1"/>
            <a:endParaRPr lang="en-US" altLang="en-US" sz="700" dirty="0">
              <a:solidFill>
                <a:schemeClr val="tx1"/>
              </a:solidFill>
            </a:endParaRPr>
          </a:p>
          <a:p>
            <a:pPr marL="800100" lvl="1" indent="-342900" algn="l" eaLnBrk="1" hangingPunct="1">
              <a:buFontTx/>
              <a:buChar char="-"/>
            </a:pPr>
            <a:r>
              <a:rPr lang="en-US" altLang="en-US" sz="1300" dirty="0">
                <a:solidFill>
                  <a:schemeClr val="tx1"/>
                </a:solidFill>
              </a:rPr>
              <a:t>Based on white paper downloads, asset registrations, social interactions, and overall B2B content consumption, Intent DataCloud generates intelligent intent analytics that can be leveraged to easily:</a:t>
            </a:r>
          </a:p>
          <a:p>
            <a:pPr lvl="1" algn="l" eaLnBrk="1" hangingPunct="1"/>
            <a:endParaRPr lang="en-US" altLang="en-US" sz="700" dirty="0">
              <a:solidFill>
                <a:schemeClr val="tx1"/>
              </a:solidFill>
            </a:endParaRPr>
          </a:p>
          <a:p>
            <a:pPr marL="1200150" lvl="2" indent="-285750" algn="l" eaLnBrk="1" hangingPunct="1">
              <a:buFont typeface="Arial" panose="020B0604020202020204" pitchFamily="34" charset="0"/>
              <a:buChar char="•"/>
            </a:pPr>
            <a:r>
              <a:rPr lang="en-US" altLang="en-US" sz="1100" b="1" dirty="0">
                <a:solidFill>
                  <a:schemeClr val="tx1"/>
                </a:solidFill>
              </a:rPr>
              <a:t>Build “Target Accounts Lists” (ABM Lists) made up of companies that are already interested in your company’s products, services and technology solutions.</a:t>
            </a:r>
          </a:p>
          <a:p>
            <a:pPr marL="1200150" lvl="2" indent="-285750" algn="l" eaLnBrk="1" hangingPunct="1">
              <a:buFont typeface="Arial" panose="020B0604020202020204" pitchFamily="34" charset="0"/>
              <a:buChar char="•"/>
            </a:pPr>
            <a:r>
              <a:rPr lang="en-US" altLang="en-US" sz="1100" b="1" dirty="0">
                <a:solidFill>
                  <a:schemeClr val="tx1"/>
                </a:solidFill>
              </a:rPr>
              <a:t>Overlay current targeting criteria – such as industry selects, company sizes targeted, and ideal annual revenue ranges – on top of companies that are associated with the appropriate intent topics for their lines of products and services.</a:t>
            </a:r>
          </a:p>
          <a:p>
            <a:pPr marL="1200150" lvl="2" indent="-285750" algn="l" eaLnBrk="1" hangingPunct="1">
              <a:buFont typeface="Arial" panose="020B0604020202020204" pitchFamily="34" charset="0"/>
              <a:buChar char="•"/>
            </a:pPr>
            <a:r>
              <a:rPr lang="en-US" altLang="en-US" sz="1100" b="1" dirty="0">
                <a:solidFill>
                  <a:schemeClr val="tx1"/>
                </a:solidFill>
              </a:rPr>
              <a:t>Identify companies that range anywhere on the buying spectrum – from "actively researching" specific services and solutions, to those who have allocated budgets already in place, to the bottom of the funnel companies, that are ready to pull the trigger and decide on a vendor…</a:t>
            </a:r>
          </a:p>
          <a:p>
            <a:pPr marL="1200150" lvl="2" indent="-285750" algn="l" eaLnBrk="1" hangingPunct="1">
              <a:buFont typeface="Arial" panose="020B0604020202020204" pitchFamily="34" charset="0"/>
              <a:buChar char="•"/>
            </a:pPr>
            <a:r>
              <a:rPr lang="en-US" altLang="en-US" sz="1100" b="1" dirty="0">
                <a:solidFill>
                  <a:schemeClr val="tx1"/>
                </a:solidFill>
              </a:rPr>
              <a:t>Depending on the current intent data and 3-tiered intent scoring, the impending purchase can be predicted to occur within the next 12 months, 6 months, 3 months, or even 30 days.</a:t>
            </a:r>
          </a:p>
          <a:p>
            <a:pPr lvl="2" algn="l" eaLnBrk="1" hangingPunct="1"/>
            <a:endParaRPr lang="en-US" altLang="en-US" sz="700" dirty="0">
              <a:solidFill>
                <a:schemeClr val="tx1"/>
              </a:solidFill>
            </a:endParaRPr>
          </a:p>
          <a:p>
            <a:pPr marL="800100" lvl="1" indent="-342900" algn="l" eaLnBrk="1" hangingPunct="1">
              <a:buFontTx/>
              <a:buChar char="-"/>
            </a:pPr>
            <a:r>
              <a:rPr lang="en-US" altLang="en-US" sz="1300" dirty="0">
                <a:solidFill>
                  <a:schemeClr val="tx1"/>
                </a:solidFill>
              </a:rPr>
              <a:t>Speaking of scoring, Intent </a:t>
            </a:r>
            <a:r>
              <a:rPr lang="en-US" altLang="en-US" sz="1300" dirty="0" err="1">
                <a:solidFill>
                  <a:schemeClr val="tx1"/>
                </a:solidFill>
              </a:rPr>
              <a:t>DataCloud’s</a:t>
            </a:r>
            <a:r>
              <a:rPr lang="en-US" altLang="en-US" sz="1300" dirty="0">
                <a:solidFill>
                  <a:schemeClr val="tx1"/>
                </a:solidFill>
              </a:rPr>
              <a:t> 960,000+ intent data company records are scored in three separate ways - allowing users to gauge and prioritize accounts that are showing higher levels of intent than others…</a:t>
            </a:r>
          </a:p>
          <a:p>
            <a:pPr lvl="1" algn="l" eaLnBrk="1" hangingPunct="1"/>
            <a:endParaRPr lang="en-US" altLang="en-US" sz="1400" dirty="0">
              <a:solidFill>
                <a:schemeClr val="tx1"/>
              </a:solidFill>
            </a:endParaRPr>
          </a:p>
          <a:p>
            <a:pPr marL="800100" lvl="1" indent="-342900" eaLnBrk="1" hangingPunct="1">
              <a:buFontTx/>
              <a:buChar char="-"/>
            </a:pPr>
            <a:endParaRPr lang="en-US" altLang="en-US" sz="1400" b="1" dirty="0">
              <a:solidFill>
                <a:schemeClr val="tx1"/>
              </a:solidFill>
            </a:endParaRPr>
          </a:p>
          <a:p>
            <a:pPr lvl="1" algn="l" eaLnBrk="1" hangingPunct="1"/>
            <a:endParaRPr lang="en-US" altLang="en-US" sz="1400" b="1" dirty="0">
              <a:solidFill>
                <a:schemeClr val="tx1"/>
              </a:solidFill>
            </a:endParaRPr>
          </a:p>
        </p:txBody>
      </p:sp>
      <p:pic>
        <p:nvPicPr>
          <p:cNvPr id="12" name="Picture 11">
            <a:extLst>
              <a:ext uri="{FF2B5EF4-FFF2-40B4-BE49-F238E27FC236}">
                <a16:creationId xmlns:a16="http://schemas.microsoft.com/office/drawing/2014/main" id="{78C06D0A-3A53-4C41-8CE7-5837580A569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96200" y="620713"/>
            <a:ext cx="1143000" cy="584073"/>
          </a:xfrm>
          <a:prstGeom prst="rect">
            <a:avLst/>
          </a:prstGeom>
        </p:spPr>
      </p:pic>
      <p:pic>
        <p:nvPicPr>
          <p:cNvPr id="14" name="Picture 13" descr="A picture containing drawing&#10;&#10;Description automatically generated">
            <a:extLst>
              <a:ext uri="{FF2B5EF4-FFF2-40B4-BE49-F238E27FC236}">
                <a16:creationId xmlns:a16="http://schemas.microsoft.com/office/drawing/2014/main" id="{AE9DD2C1-5EC5-45C1-AFE8-9E2F5D0F737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81200" y="6291916"/>
            <a:ext cx="2110323" cy="422555"/>
          </a:xfrm>
          <a:prstGeom prst="rect">
            <a:avLst/>
          </a:prstGeom>
        </p:spPr>
      </p:pic>
    </p:spTree>
    <p:extLst>
      <p:ext uri="{BB962C8B-B14F-4D97-AF65-F5344CB8AC3E}">
        <p14:creationId xmlns:p14="http://schemas.microsoft.com/office/powerpoint/2010/main" val="2870391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55D24-0109-4BEB-9EF8-7D8FF6F64710}"/>
              </a:ext>
            </a:extLst>
          </p:cNvPr>
          <p:cNvSpPr>
            <a:spLocks noGrp="1"/>
          </p:cNvSpPr>
          <p:nvPr>
            <p:ph type="ctrTitle"/>
          </p:nvPr>
        </p:nvSpPr>
        <p:spPr>
          <a:xfrm>
            <a:off x="152400" y="685800"/>
            <a:ext cx="8839200" cy="1295400"/>
          </a:xfrm>
        </p:spPr>
        <p:txBody>
          <a:bodyPr rtlCol="0">
            <a:normAutofit fontScale="90000"/>
          </a:bodyPr>
          <a:lstStyle/>
          <a:p>
            <a:pPr eaLnBrk="1" fontAlgn="auto" hangingPunct="1">
              <a:spcAft>
                <a:spcPts val="0"/>
              </a:spcAft>
              <a:defRPr/>
            </a:pPr>
            <a:br>
              <a:rPr lang="en-US" b="1" dirty="0">
                <a:solidFill>
                  <a:srgbClr val="4896C4"/>
                </a:solidFill>
              </a:rPr>
            </a:br>
            <a:r>
              <a:rPr lang="en-US" sz="4000" b="1" dirty="0">
                <a:solidFill>
                  <a:schemeClr val="accent5">
                    <a:lumMod val="75000"/>
                  </a:schemeClr>
                </a:solidFill>
              </a:rPr>
              <a:t>Knowledge Hub Media</a:t>
            </a:r>
            <a:br>
              <a:rPr lang="en-US" b="1" dirty="0">
                <a:solidFill>
                  <a:srgbClr val="328F9C"/>
                </a:solidFill>
              </a:rPr>
            </a:br>
            <a:r>
              <a:rPr lang="en-US" sz="3600" i="1" dirty="0"/>
              <a:t>Intent DataCloud</a:t>
            </a:r>
            <a:br>
              <a:rPr lang="en-US" dirty="0">
                <a:solidFill>
                  <a:srgbClr val="4896C4"/>
                </a:solidFill>
              </a:rPr>
            </a:br>
            <a:br>
              <a:rPr lang="en-US" dirty="0"/>
            </a:br>
            <a:endParaRPr lang="en-US" dirty="0"/>
          </a:p>
        </p:txBody>
      </p:sp>
      <p:sp>
        <p:nvSpPr>
          <p:cNvPr id="7171" name="Slide Number Placeholder 12">
            <a:extLst>
              <a:ext uri="{FF2B5EF4-FFF2-40B4-BE49-F238E27FC236}">
                <a16:creationId xmlns:a16="http://schemas.microsoft.com/office/drawing/2014/main" id="{79AEBC04-A914-4460-86F7-A6A3AACBEF6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1EAB257-C9DD-40E0-9373-8654411AE44C}" type="slidenum">
              <a:rPr lang="en-US" altLang="en-US" sz="1200" smtClean="0">
                <a:solidFill>
                  <a:srgbClr val="898989"/>
                </a:solidFill>
              </a:rPr>
              <a:pPr>
                <a:spcBef>
                  <a:spcPct val="0"/>
                </a:spcBef>
                <a:buFontTx/>
                <a:buNone/>
              </a:pPr>
              <a:t>4</a:t>
            </a:fld>
            <a:endParaRPr lang="en-US" altLang="en-US" sz="1200">
              <a:solidFill>
                <a:srgbClr val="898989"/>
              </a:solidFill>
            </a:endParaRPr>
          </a:p>
        </p:txBody>
      </p:sp>
      <p:pic>
        <p:nvPicPr>
          <p:cNvPr id="7172" name="Picture 10">
            <a:extLst>
              <a:ext uri="{FF2B5EF4-FFF2-40B4-BE49-F238E27FC236}">
                <a16:creationId xmlns:a16="http://schemas.microsoft.com/office/drawing/2014/main" id="{71502BEA-2AF1-45F7-A146-5E48FABFCD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28600"/>
            <a:ext cx="4953000"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11">
            <a:extLst>
              <a:ext uri="{FF2B5EF4-FFF2-40B4-BE49-F238E27FC236}">
                <a16:creationId xmlns:a16="http://schemas.microsoft.com/office/drawing/2014/main" id="{B8A1D3A1-875C-45E2-B303-4C7729FB65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52400"/>
            <a:ext cx="8839200"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11">
            <a:extLst>
              <a:ext uri="{FF2B5EF4-FFF2-40B4-BE49-F238E27FC236}">
                <a16:creationId xmlns:a16="http://schemas.microsoft.com/office/drawing/2014/main" id="{A9BDE55E-60E4-4124-82C2-665B9C9444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6096000"/>
            <a:ext cx="8839200" cy="4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6">
            <a:extLst>
              <a:ext uri="{FF2B5EF4-FFF2-40B4-BE49-F238E27FC236}">
                <a16:creationId xmlns:a16="http://schemas.microsoft.com/office/drawing/2014/main" id="{6E50F666-E60D-43C4-9E3D-84CDAC66B09C}"/>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7200" y="6207125"/>
            <a:ext cx="152400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3">
            <a:extLst>
              <a:ext uri="{FF2B5EF4-FFF2-40B4-BE49-F238E27FC236}">
                <a16:creationId xmlns:a16="http://schemas.microsoft.com/office/drawing/2014/main" id="{04AD9E79-5652-490D-B2E6-DDA1E29FE2E5}"/>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04800" y="479425"/>
            <a:ext cx="5143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8" name="Subtitle 2">
            <a:extLst>
              <a:ext uri="{FF2B5EF4-FFF2-40B4-BE49-F238E27FC236}">
                <a16:creationId xmlns:a16="http://schemas.microsoft.com/office/drawing/2014/main" id="{D21866DC-486F-43CC-AD55-1F40B0070E0B}"/>
              </a:ext>
            </a:extLst>
          </p:cNvPr>
          <p:cNvSpPr>
            <a:spLocks noGrp="1"/>
          </p:cNvSpPr>
          <p:nvPr>
            <p:ph type="subTitle" idx="1"/>
          </p:nvPr>
        </p:nvSpPr>
        <p:spPr>
          <a:xfrm>
            <a:off x="228600" y="1590675"/>
            <a:ext cx="8686800" cy="4505325"/>
          </a:xfrm>
        </p:spPr>
        <p:txBody>
          <a:bodyPr/>
          <a:lstStyle/>
          <a:p>
            <a:pPr algn="l" eaLnBrk="1" hangingPunct="1"/>
            <a:r>
              <a:rPr lang="en-US" altLang="en-US" sz="2000" b="1" dirty="0">
                <a:solidFill>
                  <a:srgbClr val="5FBF8E"/>
                </a:solidFill>
              </a:rPr>
              <a:t>	 Intent DataCloud Scoring Mechanism #1 | </a:t>
            </a:r>
            <a:r>
              <a:rPr lang="en-US" altLang="en-US" sz="2000" b="1" i="1" dirty="0">
                <a:solidFill>
                  <a:srgbClr val="5FBF8E"/>
                </a:solidFill>
              </a:rPr>
              <a:t>The Intent Score</a:t>
            </a:r>
          </a:p>
          <a:p>
            <a:pPr marL="800100" lvl="1" indent="-342900" algn="l" eaLnBrk="1" hangingPunct="1">
              <a:buFontTx/>
              <a:buChar char="-"/>
            </a:pPr>
            <a:endParaRPr lang="en-US" altLang="en-US" sz="1200" dirty="0">
              <a:solidFill>
                <a:schemeClr val="tx1"/>
              </a:solidFill>
            </a:endParaRPr>
          </a:p>
          <a:p>
            <a:pPr lvl="2" algn="l" eaLnBrk="1" hangingPunct="1"/>
            <a:r>
              <a:rPr lang="en-US" altLang="en-US" sz="1500" b="1" u="sng" dirty="0">
                <a:solidFill>
                  <a:srgbClr val="05A2C7"/>
                </a:solidFill>
              </a:rPr>
              <a:t>Intent Score</a:t>
            </a:r>
            <a:r>
              <a:rPr lang="en-US" altLang="en-US" sz="1500" dirty="0">
                <a:solidFill>
                  <a:schemeClr val="tx1"/>
                </a:solidFill>
              </a:rPr>
              <a:t>: An indication of the level of interest an organization has in any given intent topic(s), based on content consumption types, frequencies, and cross-organizational volume. </a:t>
            </a:r>
          </a:p>
          <a:p>
            <a:pPr lvl="2" algn="l" eaLnBrk="1" hangingPunct="1"/>
            <a:endParaRPr lang="en-US" altLang="en-US" sz="800" dirty="0">
              <a:solidFill>
                <a:schemeClr val="tx1"/>
              </a:solidFill>
            </a:endParaRPr>
          </a:p>
          <a:p>
            <a:pPr marL="1257300" lvl="2" indent="-342900" algn="l" eaLnBrk="1" hangingPunct="1">
              <a:buFont typeface="Courier New" panose="02070309020205020404" pitchFamily="49" charset="0"/>
              <a:buChar char="o"/>
            </a:pPr>
            <a:r>
              <a:rPr lang="en-US" altLang="en-US" sz="1350" dirty="0">
                <a:solidFill>
                  <a:schemeClr val="tx1"/>
                </a:solidFill>
              </a:rPr>
              <a:t>First – our standard “</a:t>
            </a:r>
            <a:r>
              <a:rPr lang="en-US" altLang="en-US" sz="1350" i="1" dirty="0">
                <a:solidFill>
                  <a:schemeClr val="accent1">
                    <a:lumMod val="75000"/>
                  </a:schemeClr>
                </a:solidFill>
              </a:rPr>
              <a:t>Intent Score</a:t>
            </a:r>
            <a:r>
              <a:rPr lang="en-US" altLang="en-US" sz="1350" dirty="0">
                <a:solidFill>
                  <a:schemeClr val="tx1"/>
                </a:solidFill>
              </a:rPr>
              <a:t>” can be used to gauge the overall potential for conversion on a single intent topic, and, to allow for the prioritization of accounts based on level of intent for said topic. </a:t>
            </a:r>
          </a:p>
          <a:p>
            <a:pPr marL="1257300" lvl="2" indent="-342900" algn="l" eaLnBrk="1" hangingPunct="1">
              <a:buFont typeface="Courier New" panose="02070309020205020404" pitchFamily="49" charset="0"/>
              <a:buChar char="o"/>
            </a:pPr>
            <a:r>
              <a:rPr lang="en-US" altLang="en-US" sz="1350" i="1" dirty="0">
                <a:solidFill>
                  <a:schemeClr val="accent1">
                    <a:lumMod val="75000"/>
                  </a:schemeClr>
                </a:solidFill>
              </a:rPr>
              <a:t>Intent Scores </a:t>
            </a:r>
            <a:r>
              <a:rPr lang="en-US" altLang="en-US" sz="1350" dirty="0">
                <a:solidFill>
                  <a:schemeClr val="tx1"/>
                </a:solidFill>
              </a:rPr>
              <a:t>are generated and provided for each company (account) using a </a:t>
            </a:r>
            <a:r>
              <a:rPr lang="en-US" altLang="en-US" sz="1350" b="1" dirty="0">
                <a:solidFill>
                  <a:schemeClr val="tx1"/>
                </a:solidFill>
              </a:rPr>
              <a:t>numeric value of either a 5, 6, 7, 8 or 9</a:t>
            </a:r>
            <a:r>
              <a:rPr lang="en-US" altLang="en-US" sz="1350" dirty="0">
                <a:solidFill>
                  <a:schemeClr val="tx1"/>
                </a:solidFill>
              </a:rPr>
              <a:t>. These score are all dependent on that company’s content consumption habits.</a:t>
            </a:r>
          </a:p>
          <a:p>
            <a:pPr marL="1257300" lvl="2" indent="-342900" algn="l" eaLnBrk="1" hangingPunct="1">
              <a:buFont typeface="Courier New" panose="02070309020205020404" pitchFamily="49" charset="0"/>
              <a:buChar char="o"/>
            </a:pPr>
            <a:r>
              <a:rPr lang="en-US" altLang="en-US" sz="1350" b="1" dirty="0">
                <a:solidFill>
                  <a:srgbClr val="3A9A8B"/>
                </a:solidFill>
              </a:rPr>
              <a:t>Example 1-A: </a:t>
            </a:r>
            <a:r>
              <a:rPr lang="en-US" altLang="en-US" sz="1350" dirty="0">
                <a:solidFill>
                  <a:schemeClr val="tx1"/>
                </a:solidFill>
              </a:rPr>
              <a:t>An </a:t>
            </a:r>
            <a:r>
              <a:rPr lang="en-US" altLang="en-US" sz="1350" i="1" dirty="0">
                <a:solidFill>
                  <a:schemeClr val="accent1">
                    <a:lumMod val="75000"/>
                  </a:schemeClr>
                </a:solidFill>
              </a:rPr>
              <a:t>Intent Score </a:t>
            </a:r>
            <a:r>
              <a:rPr lang="en-US" altLang="en-US" sz="1350" dirty="0">
                <a:solidFill>
                  <a:schemeClr val="tx1"/>
                </a:solidFill>
              </a:rPr>
              <a:t>of </a:t>
            </a:r>
            <a:r>
              <a:rPr lang="en-US" altLang="en-US" sz="1350" b="1" dirty="0">
                <a:solidFill>
                  <a:schemeClr val="tx1"/>
                </a:solidFill>
              </a:rPr>
              <a:t>5</a:t>
            </a:r>
            <a:r>
              <a:rPr lang="en-US" altLang="en-US" sz="1350" dirty="0">
                <a:solidFill>
                  <a:schemeClr val="tx1"/>
                </a:solidFill>
              </a:rPr>
              <a:t> is the lowest mark that a company record can receive, showing buyer intent, but at a somewhat minimal level based on our overall scoring criteria.</a:t>
            </a:r>
          </a:p>
          <a:p>
            <a:pPr marL="1257300" lvl="2" indent="-342900" algn="l" eaLnBrk="1" hangingPunct="1">
              <a:buFont typeface="Courier New" panose="02070309020205020404" pitchFamily="49" charset="0"/>
              <a:buChar char="o"/>
            </a:pPr>
            <a:r>
              <a:rPr lang="en-US" altLang="en-US" sz="1350" b="1" dirty="0">
                <a:solidFill>
                  <a:srgbClr val="3A9A8B"/>
                </a:solidFill>
              </a:rPr>
              <a:t>Example 1-B: </a:t>
            </a:r>
            <a:r>
              <a:rPr lang="en-US" altLang="en-US" sz="1350" dirty="0">
                <a:solidFill>
                  <a:schemeClr val="tx1"/>
                </a:solidFill>
              </a:rPr>
              <a:t>An </a:t>
            </a:r>
            <a:r>
              <a:rPr lang="en-US" altLang="en-US" sz="1350" i="1" dirty="0">
                <a:solidFill>
                  <a:schemeClr val="accent1">
                    <a:lumMod val="75000"/>
                  </a:schemeClr>
                </a:solidFill>
              </a:rPr>
              <a:t>Intent Score </a:t>
            </a:r>
            <a:r>
              <a:rPr lang="en-US" altLang="en-US" sz="1350" dirty="0">
                <a:solidFill>
                  <a:schemeClr val="tx1"/>
                </a:solidFill>
              </a:rPr>
              <a:t>of </a:t>
            </a:r>
            <a:r>
              <a:rPr lang="en-US" altLang="en-US" sz="1350" b="1" dirty="0">
                <a:solidFill>
                  <a:schemeClr val="tx1"/>
                </a:solidFill>
              </a:rPr>
              <a:t>9</a:t>
            </a:r>
            <a:r>
              <a:rPr lang="en-US" altLang="en-US" sz="1350" dirty="0">
                <a:solidFill>
                  <a:schemeClr val="tx1"/>
                </a:solidFill>
              </a:rPr>
              <a:t> is the highest mark that a company can receive, and generally speaking, is a valid predictor of organizations that have the most apparent need for a specific product, service or solution.</a:t>
            </a:r>
          </a:p>
          <a:p>
            <a:pPr marL="1257300" lvl="2" indent="-342900" algn="l" eaLnBrk="1" hangingPunct="1">
              <a:buFont typeface="Courier New" panose="02070309020205020404" pitchFamily="49" charset="0"/>
              <a:buChar char="o"/>
            </a:pPr>
            <a:r>
              <a:rPr lang="en-US" altLang="en-US" sz="1350" b="1" dirty="0">
                <a:solidFill>
                  <a:srgbClr val="3A9A8B"/>
                </a:solidFill>
              </a:rPr>
              <a:t>Example 1-C: </a:t>
            </a:r>
            <a:r>
              <a:rPr lang="en-US" altLang="en-US" sz="1350" dirty="0">
                <a:solidFill>
                  <a:schemeClr val="tx1"/>
                </a:solidFill>
              </a:rPr>
              <a:t>An </a:t>
            </a:r>
            <a:r>
              <a:rPr lang="en-US" altLang="en-US" sz="1350" i="1" dirty="0">
                <a:solidFill>
                  <a:schemeClr val="accent1">
                    <a:lumMod val="75000"/>
                  </a:schemeClr>
                </a:solidFill>
              </a:rPr>
              <a:t>Intent Score </a:t>
            </a:r>
            <a:r>
              <a:rPr lang="en-US" altLang="en-US" sz="1350" dirty="0">
                <a:solidFill>
                  <a:schemeClr val="tx1"/>
                </a:solidFill>
              </a:rPr>
              <a:t>of </a:t>
            </a:r>
            <a:r>
              <a:rPr lang="en-US" altLang="en-US" sz="1350" b="1" dirty="0">
                <a:solidFill>
                  <a:schemeClr val="tx1"/>
                </a:solidFill>
              </a:rPr>
              <a:t>9</a:t>
            </a:r>
            <a:r>
              <a:rPr lang="en-US" altLang="en-US" sz="1350" dirty="0">
                <a:solidFill>
                  <a:schemeClr val="tx1"/>
                </a:solidFill>
              </a:rPr>
              <a:t> also conveys the highest potential for an organization to make purchasing decisions in the short run for their intent topic(s) of interest.</a:t>
            </a:r>
          </a:p>
          <a:p>
            <a:pPr marL="1257300" lvl="2" indent="-342900" algn="l" eaLnBrk="1" hangingPunct="1">
              <a:buFont typeface="Courier New" panose="02070309020205020404" pitchFamily="49" charset="0"/>
              <a:buChar char="o"/>
            </a:pPr>
            <a:r>
              <a:rPr lang="en-US" altLang="en-US" sz="1350" dirty="0">
                <a:solidFill>
                  <a:schemeClr val="tx1"/>
                </a:solidFill>
              </a:rPr>
              <a:t>In addition to our baseline </a:t>
            </a:r>
            <a:r>
              <a:rPr lang="en-US" altLang="en-US" sz="1350" i="1" dirty="0">
                <a:solidFill>
                  <a:schemeClr val="accent1">
                    <a:lumMod val="75000"/>
                  </a:schemeClr>
                </a:solidFill>
              </a:rPr>
              <a:t>Intent Score</a:t>
            </a:r>
            <a:r>
              <a:rPr lang="en-US" altLang="en-US" sz="1350" dirty="0">
                <a:solidFill>
                  <a:schemeClr val="tx1"/>
                </a:solidFill>
              </a:rPr>
              <a:t> metric, Intent </a:t>
            </a:r>
            <a:r>
              <a:rPr lang="en-US" altLang="en-US" sz="1350" dirty="0" err="1">
                <a:solidFill>
                  <a:schemeClr val="tx1"/>
                </a:solidFill>
              </a:rPr>
              <a:t>DataCloud</a:t>
            </a:r>
            <a:r>
              <a:rPr lang="en-US" altLang="en-US" sz="1350" dirty="0">
                <a:solidFill>
                  <a:schemeClr val="tx1"/>
                </a:solidFill>
              </a:rPr>
              <a:t> adds two additional layers of insight for companies that are showing buyer intent...</a:t>
            </a:r>
          </a:p>
          <a:p>
            <a:pPr marL="800100" lvl="1" indent="-342900" eaLnBrk="1" hangingPunct="1">
              <a:buFontTx/>
              <a:buChar char="-"/>
            </a:pPr>
            <a:endParaRPr lang="en-US" altLang="en-US" sz="1400" b="1" dirty="0">
              <a:solidFill>
                <a:schemeClr val="tx1"/>
              </a:solidFill>
            </a:endParaRPr>
          </a:p>
          <a:p>
            <a:pPr lvl="1" algn="l" eaLnBrk="1" hangingPunct="1"/>
            <a:endParaRPr lang="en-US" altLang="en-US" sz="1400" b="1" dirty="0">
              <a:solidFill>
                <a:schemeClr val="tx1"/>
              </a:solidFill>
            </a:endParaRPr>
          </a:p>
        </p:txBody>
      </p:sp>
      <p:pic>
        <p:nvPicPr>
          <p:cNvPr id="12" name="Picture 11">
            <a:extLst>
              <a:ext uri="{FF2B5EF4-FFF2-40B4-BE49-F238E27FC236}">
                <a16:creationId xmlns:a16="http://schemas.microsoft.com/office/drawing/2014/main" id="{B50CC9C4-2C6F-495C-AFB2-F716A983EF6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96200" y="620713"/>
            <a:ext cx="1143000" cy="584073"/>
          </a:xfrm>
          <a:prstGeom prst="rect">
            <a:avLst/>
          </a:prstGeom>
        </p:spPr>
      </p:pic>
      <p:pic>
        <p:nvPicPr>
          <p:cNvPr id="14" name="Picture 13" descr="A picture containing drawing&#10;&#10;Description automatically generated">
            <a:extLst>
              <a:ext uri="{FF2B5EF4-FFF2-40B4-BE49-F238E27FC236}">
                <a16:creationId xmlns:a16="http://schemas.microsoft.com/office/drawing/2014/main" id="{5ADAF9B3-C386-49A9-A8DE-F951193DAF6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81200" y="6291916"/>
            <a:ext cx="2110323" cy="422555"/>
          </a:xfrm>
          <a:prstGeom prst="rect">
            <a:avLst/>
          </a:prstGeom>
        </p:spPr>
      </p:pic>
    </p:spTree>
    <p:extLst>
      <p:ext uri="{BB962C8B-B14F-4D97-AF65-F5344CB8AC3E}">
        <p14:creationId xmlns:p14="http://schemas.microsoft.com/office/powerpoint/2010/main" val="3511812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55D24-0109-4BEB-9EF8-7D8FF6F64710}"/>
              </a:ext>
            </a:extLst>
          </p:cNvPr>
          <p:cNvSpPr>
            <a:spLocks noGrp="1"/>
          </p:cNvSpPr>
          <p:nvPr>
            <p:ph type="ctrTitle"/>
          </p:nvPr>
        </p:nvSpPr>
        <p:spPr>
          <a:xfrm>
            <a:off x="152400" y="685800"/>
            <a:ext cx="8839200" cy="1295400"/>
          </a:xfrm>
        </p:spPr>
        <p:txBody>
          <a:bodyPr rtlCol="0">
            <a:normAutofit fontScale="90000"/>
          </a:bodyPr>
          <a:lstStyle/>
          <a:p>
            <a:pPr eaLnBrk="1" fontAlgn="auto" hangingPunct="1">
              <a:spcAft>
                <a:spcPts val="0"/>
              </a:spcAft>
              <a:defRPr/>
            </a:pPr>
            <a:br>
              <a:rPr lang="en-US" b="1" dirty="0">
                <a:solidFill>
                  <a:srgbClr val="4896C4"/>
                </a:solidFill>
              </a:rPr>
            </a:br>
            <a:r>
              <a:rPr lang="en-US" sz="4000" b="1" dirty="0">
                <a:solidFill>
                  <a:schemeClr val="accent5">
                    <a:lumMod val="75000"/>
                  </a:schemeClr>
                </a:solidFill>
              </a:rPr>
              <a:t>Knowledge Hub Media</a:t>
            </a:r>
            <a:br>
              <a:rPr lang="en-US" b="1" dirty="0">
                <a:solidFill>
                  <a:srgbClr val="328F9C"/>
                </a:solidFill>
              </a:rPr>
            </a:br>
            <a:r>
              <a:rPr lang="en-US" sz="3600" i="1" dirty="0"/>
              <a:t>Intent DataCloud</a:t>
            </a:r>
            <a:br>
              <a:rPr lang="en-US" dirty="0">
                <a:solidFill>
                  <a:srgbClr val="4896C4"/>
                </a:solidFill>
              </a:rPr>
            </a:br>
            <a:br>
              <a:rPr lang="en-US" dirty="0"/>
            </a:br>
            <a:endParaRPr lang="en-US" dirty="0"/>
          </a:p>
        </p:txBody>
      </p:sp>
      <p:sp>
        <p:nvSpPr>
          <p:cNvPr id="7171" name="Slide Number Placeholder 12">
            <a:extLst>
              <a:ext uri="{FF2B5EF4-FFF2-40B4-BE49-F238E27FC236}">
                <a16:creationId xmlns:a16="http://schemas.microsoft.com/office/drawing/2014/main" id="{79AEBC04-A914-4460-86F7-A6A3AACBEF6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1EAB257-C9DD-40E0-9373-8654411AE44C}" type="slidenum">
              <a:rPr lang="en-US" altLang="en-US" sz="1200" smtClean="0">
                <a:solidFill>
                  <a:srgbClr val="898989"/>
                </a:solidFill>
              </a:rPr>
              <a:pPr>
                <a:spcBef>
                  <a:spcPct val="0"/>
                </a:spcBef>
                <a:buFontTx/>
                <a:buNone/>
              </a:pPr>
              <a:t>5</a:t>
            </a:fld>
            <a:endParaRPr lang="en-US" altLang="en-US" sz="1200">
              <a:solidFill>
                <a:srgbClr val="898989"/>
              </a:solidFill>
            </a:endParaRPr>
          </a:p>
        </p:txBody>
      </p:sp>
      <p:pic>
        <p:nvPicPr>
          <p:cNvPr id="7172" name="Picture 10">
            <a:extLst>
              <a:ext uri="{FF2B5EF4-FFF2-40B4-BE49-F238E27FC236}">
                <a16:creationId xmlns:a16="http://schemas.microsoft.com/office/drawing/2014/main" id="{71502BEA-2AF1-45F7-A146-5E48FABFCD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28600"/>
            <a:ext cx="4953000"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11">
            <a:extLst>
              <a:ext uri="{FF2B5EF4-FFF2-40B4-BE49-F238E27FC236}">
                <a16:creationId xmlns:a16="http://schemas.microsoft.com/office/drawing/2014/main" id="{B8A1D3A1-875C-45E2-B303-4C7729FB65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52400"/>
            <a:ext cx="8839200"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11">
            <a:extLst>
              <a:ext uri="{FF2B5EF4-FFF2-40B4-BE49-F238E27FC236}">
                <a16:creationId xmlns:a16="http://schemas.microsoft.com/office/drawing/2014/main" id="{A9BDE55E-60E4-4124-82C2-665B9C9444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6096000"/>
            <a:ext cx="8839200" cy="4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6">
            <a:extLst>
              <a:ext uri="{FF2B5EF4-FFF2-40B4-BE49-F238E27FC236}">
                <a16:creationId xmlns:a16="http://schemas.microsoft.com/office/drawing/2014/main" id="{6E50F666-E60D-43C4-9E3D-84CDAC66B09C}"/>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7200" y="6207125"/>
            <a:ext cx="152400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3">
            <a:extLst>
              <a:ext uri="{FF2B5EF4-FFF2-40B4-BE49-F238E27FC236}">
                <a16:creationId xmlns:a16="http://schemas.microsoft.com/office/drawing/2014/main" id="{04AD9E79-5652-490D-B2E6-DDA1E29FE2E5}"/>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04800" y="479425"/>
            <a:ext cx="5143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8" name="Subtitle 2">
            <a:extLst>
              <a:ext uri="{FF2B5EF4-FFF2-40B4-BE49-F238E27FC236}">
                <a16:creationId xmlns:a16="http://schemas.microsoft.com/office/drawing/2014/main" id="{D21866DC-486F-43CC-AD55-1F40B0070E0B}"/>
              </a:ext>
            </a:extLst>
          </p:cNvPr>
          <p:cNvSpPr>
            <a:spLocks noGrp="1"/>
          </p:cNvSpPr>
          <p:nvPr>
            <p:ph type="subTitle" idx="1"/>
          </p:nvPr>
        </p:nvSpPr>
        <p:spPr>
          <a:xfrm>
            <a:off x="228600" y="1590675"/>
            <a:ext cx="8686800" cy="4505325"/>
          </a:xfrm>
        </p:spPr>
        <p:txBody>
          <a:bodyPr/>
          <a:lstStyle/>
          <a:p>
            <a:pPr algn="l" eaLnBrk="1" hangingPunct="1"/>
            <a:r>
              <a:rPr lang="en-US" altLang="en-US" sz="2000" b="1" dirty="0">
                <a:solidFill>
                  <a:srgbClr val="5FBF8E"/>
                </a:solidFill>
              </a:rPr>
              <a:t>	 Intent DataCloud Scoring Mechanism #2 | </a:t>
            </a:r>
            <a:r>
              <a:rPr lang="en-US" altLang="en-US" sz="2000" b="1" i="1" dirty="0">
                <a:solidFill>
                  <a:srgbClr val="5FBF8E"/>
                </a:solidFill>
              </a:rPr>
              <a:t>The Synthesized Intent Score</a:t>
            </a:r>
          </a:p>
          <a:p>
            <a:pPr marL="800100" lvl="1" indent="-342900" algn="l" eaLnBrk="1" hangingPunct="1">
              <a:buFontTx/>
              <a:buChar char="-"/>
            </a:pPr>
            <a:endParaRPr lang="en-US" altLang="en-US" sz="1200" b="1" dirty="0">
              <a:solidFill>
                <a:schemeClr val="tx1"/>
              </a:solidFill>
            </a:endParaRPr>
          </a:p>
          <a:p>
            <a:pPr lvl="2" algn="l" eaLnBrk="1" hangingPunct="1"/>
            <a:r>
              <a:rPr lang="en-US" altLang="en-US" sz="1500" b="1" u="sng" dirty="0">
                <a:solidFill>
                  <a:srgbClr val="05A2C7"/>
                </a:solidFill>
              </a:rPr>
              <a:t>Synthesized Intent Score</a:t>
            </a:r>
            <a:r>
              <a:rPr lang="en-US" altLang="en-US" sz="1500" dirty="0">
                <a:solidFill>
                  <a:schemeClr val="tx1"/>
                </a:solidFill>
              </a:rPr>
              <a:t>: A combined or converged type of intent score, calculated by the amount and frequency of related content being consumed by an organization.</a:t>
            </a:r>
          </a:p>
          <a:p>
            <a:pPr lvl="2" algn="l" eaLnBrk="1" hangingPunct="1"/>
            <a:endParaRPr lang="en-US" altLang="en-US" sz="800" dirty="0">
              <a:solidFill>
                <a:schemeClr val="tx1"/>
              </a:solidFill>
            </a:endParaRPr>
          </a:p>
          <a:p>
            <a:pPr marL="1257300" lvl="2" indent="-342900" algn="l" eaLnBrk="1" hangingPunct="1">
              <a:buFont typeface="Courier New" panose="02070309020205020404" pitchFamily="49" charset="0"/>
              <a:buChar char="o"/>
            </a:pPr>
            <a:r>
              <a:rPr lang="en-US" altLang="en-US" sz="1350" b="1" dirty="0">
                <a:solidFill>
                  <a:srgbClr val="3A9A8B"/>
                </a:solidFill>
              </a:rPr>
              <a:t>Example 2-A:</a:t>
            </a:r>
            <a:r>
              <a:rPr lang="en-US" altLang="en-US" sz="1350" dirty="0">
                <a:solidFill>
                  <a:srgbClr val="3A9A8B"/>
                </a:solidFill>
              </a:rPr>
              <a:t> </a:t>
            </a:r>
            <a:r>
              <a:rPr lang="en-US" altLang="en-US" sz="1350" dirty="0">
                <a:solidFill>
                  <a:schemeClr val="tx1"/>
                </a:solidFill>
              </a:rPr>
              <a:t>If a company is researching “Data Governance” solutions – but also consuming content about other, closely related data management topics… such as “Data Integrity” and “Data Security" – it can potentially have a positive impact on that company’s “</a:t>
            </a:r>
            <a:r>
              <a:rPr lang="en-US" altLang="en-US" sz="1350" i="1" dirty="0">
                <a:solidFill>
                  <a:schemeClr val="accent1">
                    <a:lumMod val="75000"/>
                  </a:schemeClr>
                </a:solidFill>
              </a:rPr>
              <a:t>Synthesized Intent Score</a:t>
            </a:r>
            <a:r>
              <a:rPr lang="en-US" altLang="en-US" sz="1350" dirty="0">
                <a:solidFill>
                  <a:schemeClr val="tx1"/>
                </a:solidFill>
              </a:rPr>
              <a:t>.”</a:t>
            </a:r>
          </a:p>
          <a:p>
            <a:pPr marL="1257300" lvl="2" indent="-342900" algn="l" eaLnBrk="1" hangingPunct="1">
              <a:buFont typeface="Courier New" panose="02070309020205020404" pitchFamily="49" charset="0"/>
              <a:buChar char="o"/>
            </a:pPr>
            <a:r>
              <a:rPr lang="en-US" altLang="en-US" sz="1350" i="1" dirty="0">
                <a:solidFill>
                  <a:schemeClr val="tx1"/>
                </a:solidFill>
              </a:rPr>
              <a:t>The </a:t>
            </a:r>
            <a:r>
              <a:rPr lang="en-US" altLang="en-US" sz="1350" i="1" dirty="0">
                <a:solidFill>
                  <a:schemeClr val="accent1">
                    <a:lumMod val="75000"/>
                  </a:schemeClr>
                </a:solidFill>
              </a:rPr>
              <a:t>Synthesized Intent Score </a:t>
            </a:r>
            <a:r>
              <a:rPr lang="en-US" altLang="en-US" sz="1350" dirty="0">
                <a:solidFill>
                  <a:schemeClr val="tx1"/>
                </a:solidFill>
              </a:rPr>
              <a:t>can be though of as a “combined” or “converged” intent score. Just like our regular Intent Score, </a:t>
            </a:r>
            <a:r>
              <a:rPr lang="en-US" altLang="en-US" sz="1350" i="1" dirty="0">
                <a:solidFill>
                  <a:schemeClr val="accent1">
                    <a:lumMod val="75000"/>
                  </a:schemeClr>
                </a:solidFill>
              </a:rPr>
              <a:t>Synthesized Intent Scores </a:t>
            </a:r>
            <a:r>
              <a:rPr lang="en-US" altLang="en-US" sz="1350" dirty="0">
                <a:solidFill>
                  <a:schemeClr val="tx1"/>
                </a:solidFill>
              </a:rPr>
              <a:t>are assigned a </a:t>
            </a:r>
            <a:r>
              <a:rPr lang="en-US" altLang="en-US" sz="1350" b="1" dirty="0">
                <a:solidFill>
                  <a:schemeClr val="tx1"/>
                </a:solidFill>
              </a:rPr>
              <a:t>numeric value of either a 5, 6, 7, 8 or 9</a:t>
            </a:r>
            <a:r>
              <a:rPr lang="en-US" altLang="en-US" sz="1350" dirty="0">
                <a:solidFill>
                  <a:schemeClr val="tx1"/>
                </a:solidFill>
              </a:rPr>
              <a:t>… Again, graded based on organizational content consumption throughout a company (i.e. ‘account’).</a:t>
            </a:r>
          </a:p>
          <a:p>
            <a:pPr marL="1257300" lvl="2" indent="-342900" algn="l" eaLnBrk="1" hangingPunct="1">
              <a:buFont typeface="Courier New" panose="02070309020205020404" pitchFamily="49" charset="0"/>
              <a:buChar char="o"/>
            </a:pPr>
            <a:r>
              <a:rPr lang="en-US" altLang="en-US" sz="1350" dirty="0">
                <a:solidFill>
                  <a:schemeClr val="tx1"/>
                </a:solidFill>
              </a:rPr>
              <a:t>Consuming content from related topics can help to increase a company’s </a:t>
            </a:r>
            <a:r>
              <a:rPr lang="en-US" altLang="en-US" sz="1350" i="1" dirty="0">
                <a:solidFill>
                  <a:schemeClr val="accent1">
                    <a:lumMod val="75000"/>
                  </a:schemeClr>
                </a:solidFill>
              </a:rPr>
              <a:t>Synthesized Intent Score</a:t>
            </a:r>
            <a:r>
              <a:rPr lang="en-US" altLang="en-US" sz="1350" i="1" dirty="0">
                <a:solidFill>
                  <a:schemeClr val="tx1"/>
                </a:solidFill>
              </a:rPr>
              <a:t> </a:t>
            </a:r>
            <a:r>
              <a:rPr lang="en-US" altLang="en-US" sz="1350" dirty="0">
                <a:solidFill>
                  <a:schemeClr val="tx1"/>
                </a:solidFill>
              </a:rPr>
              <a:t>– often, to where it becomes even more important and valuable to than our standard Intent Score.</a:t>
            </a:r>
          </a:p>
          <a:p>
            <a:pPr marL="1257300" lvl="2" indent="-342900" algn="l" eaLnBrk="1" hangingPunct="1">
              <a:buFont typeface="Courier New" panose="02070309020205020404" pitchFamily="49" charset="0"/>
              <a:buChar char="o"/>
            </a:pPr>
            <a:r>
              <a:rPr lang="en-US" altLang="en-US" sz="1350" b="1" dirty="0">
                <a:solidFill>
                  <a:srgbClr val="3A9A8B"/>
                </a:solidFill>
              </a:rPr>
              <a:t>Example 2-B:</a:t>
            </a:r>
            <a:r>
              <a:rPr lang="en-US" altLang="en-US" sz="1350" dirty="0">
                <a:solidFill>
                  <a:srgbClr val="3A9A8B"/>
                </a:solidFill>
              </a:rPr>
              <a:t> </a:t>
            </a:r>
            <a:r>
              <a:rPr lang="en-US" altLang="en-US" sz="1350" dirty="0">
                <a:solidFill>
                  <a:schemeClr val="tx1"/>
                </a:solidFill>
              </a:rPr>
              <a:t>In looking at the </a:t>
            </a:r>
            <a:r>
              <a:rPr lang="en-US" altLang="en-US" sz="1350" i="1" dirty="0">
                <a:solidFill>
                  <a:schemeClr val="tx1"/>
                </a:solidFill>
              </a:rPr>
              <a:t>Data Governance</a:t>
            </a:r>
            <a:r>
              <a:rPr lang="en-US" altLang="en-US" sz="1350" dirty="0">
                <a:solidFill>
                  <a:schemeClr val="tx1"/>
                </a:solidFill>
              </a:rPr>
              <a:t> example from above... While a company’s </a:t>
            </a:r>
            <a:r>
              <a:rPr lang="en-US" altLang="en-US" sz="1350" i="1" dirty="0">
                <a:solidFill>
                  <a:schemeClr val="accent1">
                    <a:lumMod val="75000"/>
                  </a:schemeClr>
                </a:solidFill>
              </a:rPr>
              <a:t>Intent Score</a:t>
            </a:r>
            <a:r>
              <a:rPr lang="en-US" altLang="en-US" sz="1350" dirty="0">
                <a:solidFill>
                  <a:schemeClr val="tx1"/>
                </a:solidFill>
              </a:rPr>
              <a:t> for a topic such as </a:t>
            </a:r>
            <a:r>
              <a:rPr lang="en-US" altLang="en-US" sz="1350" i="1" dirty="0">
                <a:solidFill>
                  <a:schemeClr val="tx1"/>
                </a:solidFill>
              </a:rPr>
              <a:t>Data Governance</a:t>
            </a:r>
            <a:r>
              <a:rPr lang="en-US" altLang="en-US" sz="1350" dirty="0">
                <a:solidFill>
                  <a:schemeClr val="tx1"/>
                </a:solidFill>
              </a:rPr>
              <a:t>, </a:t>
            </a:r>
            <a:r>
              <a:rPr lang="en-US" altLang="en-US" sz="1350" i="1" dirty="0">
                <a:solidFill>
                  <a:schemeClr val="tx1"/>
                </a:solidFill>
              </a:rPr>
              <a:t>Data Integrity or Data Security </a:t>
            </a:r>
            <a:r>
              <a:rPr lang="en-US" altLang="en-US" sz="1350" dirty="0">
                <a:solidFill>
                  <a:schemeClr val="tx1"/>
                </a:solidFill>
              </a:rPr>
              <a:t>might only be a</a:t>
            </a:r>
            <a:r>
              <a:rPr lang="en-US" altLang="en-US" sz="1350" b="1" dirty="0">
                <a:solidFill>
                  <a:schemeClr val="tx1"/>
                </a:solidFill>
              </a:rPr>
              <a:t> 7 </a:t>
            </a:r>
            <a:r>
              <a:rPr lang="en-US" altLang="en-US" sz="1350" dirty="0">
                <a:solidFill>
                  <a:schemeClr val="tx1"/>
                </a:solidFill>
              </a:rPr>
              <a:t>individually, their </a:t>
            </a:r>
            <a:r>
              <a:rPr lang="en-US" altLang="en-US" sz="1350" i="1" dirty="0">
                <a:solidFill>
                  <a:schemeClr val="accent1">
                    <a:lumMod val="75000"/>
                  </a:schemeClr>
                </a:solidFill>
              </a:rPr>
              <a:t>Synthesized Intent Score</a:t>
            </a:r>
            <a:r>
              <a:rPr lang="en-US" altLang="en-US" sz="1350" dirty="0">
                <a:solidFill>
                  <a:schemeClr val="tx1"/>
                </a:solidFill>
              </a:rPr>
              <a:t> (i.e. combined score of all three related topics) will often equate to a much more significant grade of </a:t>
            </a:r>
            <a:r>
              <a:rPr lang="en-US" altLang="en-US" sz="1350" b="1" dirty="0">
                <a:solidFill>
                  <a:schemeClr val="tx1"/>
                </a:solidFill>
              </a:rPr>
              <a:t>8</a:t>
            </a:r>
            <a:r>
              <a:rPr lang="en-US" altLang="en-US" sz="1350" dirty="0">
                <a:solidFill>
                  <a:schemeClr val="tx1"/>
                </a:solidFill>
              </a:rPr>
              <a:t> or </a:t>
            </a:r>
            <a:r>
              <a:rPr lang="en-US" altLang="en-US" sz="1350" b="1" dirty="0">
                <a:solidFill>
                  <a:schemeClr val="tx1"/>
                </a:solidFill>
              </a:rPr>
              <a:t>9</a:t>
            </a:r>
            <a:r>
              <a:rPr lang="en-US" altLang="en-US" sz="1350" dirty="0">
                <a:solidFill>
                  <a:schemeClr val="tx1"/>
                </a:solidFill>
              </a:rPr>
              <a:t>. It is all dependent on the level of organizational content consumption.</a:t>
            </a:r>
          </a:p>
          <a:p>
            <a:pPr marL="1257300" lvl="2" indent="-342900" algn="l" eaLnBrk="1" hangingPunct="1">
              <a:buFont typeface="Courier New" panose="02070309020205020404" pitchFamily="49" charset="0"/>
              <a:buChar char="o"/>
            </a:pPr>
            <a:r>
              <a:rPr lang="en-US" altLang="en-US" sz="1350" dirty="0">
                <a:solidFill>
                  <a:schemeClr val="tx1"/>
                </a:solidFill>
              </a:rPr>
              <a:t>A company’s </a:t>
            </a:r>
            <a:r>
              <a:rPr lang="en-US" altLang="en-US" sz="1350" i="1" dirty="0">
                <a:solidFill>
                  <a:schemeClr val="accent1">
                    <a:lumMod val="75000"/>
                  </a:schemeClr>
                </a:solidFill>
              </a:rPr>
              <a:t>Synthesized Intent Score </a:t>
            </a:r>
            <a:r>
              <a:rPr lang="en-US" altLang="en-US" sz="1350" dirty="0">
                <a:solidFill>
                  <a:schemeClr val="tx1"/>
                </a:solidFill>
              </a:rPr>
              <a:t>– for any topic – is also dependent on types of content consumed, the frequencies, the channels utilized, and the company’s cross-organizational consumption volume.</a:t>
            </a:r>
          </a:p>
          <a:p>
            <a:pPr lvl="1" algn="l" eaLnBrk="1" hangingPunct="1"/>
            <a:endParaRPr lang="en-US" altLang="en-US" sz="1400" b="1" dirty="0">
              <a:solidFill>
                <a:schemeClr val="tx1"/>
              </a:solidFill>
            </a:endParaRPr>
          </a:p>
        </p:txBody>
      </p:sp>
      <p:pic>
        <p:nvPicPr>
          <p:cNvPr id="12" name="Picture 11">
            <a:extLst>
              <a:ext uri="{FF2B5EF4-FFF2-40B4-BE49-F238E27FC236}">
                <a16:creationId xmlns:a16="http://schemas.microsoft.com/office/drawing/2014/main" id="{18256D16-11AF-4E56-9612-F9847BC9B34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96200" y="620713"/>
            <a:ext cx="1143000" cy="584073"/>
          </a:xfrm>
          <a:prstGeom prst="rect">
            <a:avLst/>
          </a:prstGeom>
        </p:spPr>
      </p:pic>
      <p:pic>
        <p:nvPicPr>
          <p:cNvPr id="14" name="Picture 13" descr="A picture containing drawing&#10;&#10;Description automatically generated">
            <a:extLst>
              <a:ext uri="{FF2B5EF4-FFF2-40B4-BE49-F238E27FC236}">
                <a16:creationId xmlns:a16="http://schemas.microsoft.com/office/drawing/2014/main" id="{F0256D4A-2ECD-40A3-AB2B-AA3EC097341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81200" y="6291916"/>
            <a:ext cx="2110323" cy="422555"/>
          </a:xfrm>
          <a:prstGeom prst="rect">
            <a:avLst/>
          </a:prstGeom>
        </p:spPr>
      </p:pic>
    </p:spTree>
    <p:extLst>
      <p:ext uri="{BB962C8B-B14F-4D97-AF65-F5344CB8AC3E}">
        <p14:creationId xmlns:p14="http://schemas.microsoft.com/office/powerpoint/2010/main" val="720839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55D24-0109-4BEB-9EF8-7D8FF6F64710}"/>
              </a:ext>
            </a:extLst>
          </p:cNvPr>
          <p:cNvSpPr>
            <a:spLocks noGrp="1"/>
          </p:cNvSpPr>
          <p:nvPr>
            <p:ph type="ctrTitle"/>
          </p:nvPr>
        </p:nvSpPr>
        <p:spPr>
          <a:xfrm>
            <a:off x="152400" y="685800"/>
            <a:ext cx="8839200" cy="1295400"/>
          </a:xfrm>
        </p:spPr>
        <p:txBody>
          <a:bodyPr rtlCol="0">
            <a:normAutofit fontScale="90000"/>
          </a:bodyPr>
          <a:lstStyle/>
          <a:p>
            <a:pPr eaLnBrk="1" fontAlgn="auto" hangingPunct="1">
              <a:spcAft>
                <a:spcPts val="0"/>
              </a:spcAft>
              <a:defRPr/>
            </a:pPr>
            <a:br>
              <a:rPr lang="en-US" b="1" dirty="0">
                <a:solidFill>
                  <a:srgbClr val="4896C4"/>
                </a:solidFill>
              </a:rPr>
            </a:br>
            <a:r>
              <a:rPr lang="en-US" sz="4000" b="1" dirty="0">
                <a:solidFill>
                  <a:schemeClr val="accent5">
                    <a:lumMod val="75000"/>
                  </a:schemeClr>
                </a:solidFill>
              </a:rPr>
              <a:t>Knowledge Hub Media</a:t>
            </a:r>
            <a:br>
              <a:rPr lang="en-US" b="1" dirty="0">
                <a:solidFill>
                  <a:srgbClr val="328F9C"/>
                </a:solidFill>
              </a:rPr>
            </a:br>
            <a:r>
              <a:rPr lang="en-US" sz="3600" i="1" dirty="0"/>
              <a:t>Intent DataCloud</a:t>
            </a:r>
            <a:br>
              <a:rPr lang="en-US" dirty="0">
                <a:solidFill>
                  <a:srgbClr val="4896C4"/>
                </a:solidFill>
              </a:rPr>
            </a:br>
            <a:br>
              <a:rPr lang="en-US" dirty="0"/>
            </a:br>
            <a:endParaRPr lang="en-US" dirty="0"/>
          </a:p>
        </p:txBody>
      </p:sp>
      <p:sp>
        <p:nvSpPr>
          <p:cNvPr id="7171" name="Slide Number Placeholder 12">
            <a:extLst>
              <a:ext uri="{FF2B5EF4-FFF2-40B4-BE49-F238E27FC236}">
                <a16:creationId xmlns:a16="http://schemas.microsoft.com/office/drawing/2014/main" id="{79AEBC04-A914-4460-86F7-A6A3AACBEF6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1EAB257-C9DD-40E0-9373-8654411AE44C}" type="slidenum">
              <a:rPr lang="en-US" altLang="en-US" sz="1200" smtClean="0">
                <a:solidFill>
                  <a:srgbClr val="898989"/>
                </a:solidFill>
              </a:rPr>
              <a:pPr>
                <a:spcBef>
                  <a:spcPct val="0"/>
                </a:spcBef>
                <a:buFontTx/>
                <a:buNone/>
              </a:pPr>
              <a:t>6</a:t>
            </a:fld>
            <a:endParaRPr lang="en-US" altLang="en-US" sz="1200">
              <a:solidFill>
                <a:srgbClr val="898989"/>
              </a:solidFill>
            </a:endParaRPr>
          </a:p>
        </p:txBody>
      </p:sp>
      <p:pic>
        <p:nvPicPr>
          <p:cNvPr id="7172" name="Picture 10">
            <a:extLst>
              <a:ext uri="{FF2B5EF4-FFF2-40B4-BE49-F238E27FC236}">
                <a16:creationId xmlns:a16="http://schemas.microsoft.com/office/drawing/2014/main" id="{71502BEA-2AF1-45F7-A146-5E48FABFCD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28600"/>
            <a:ext cx="4953000"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11">
            <a:extLst>
              <a:ext uri="{FF2B5EF4-FFF2-40B4-BE49-F238E27FC236}">
                <a16:creationId xmlns:a16="http://schemas.microsoft.com/office/drawing/2014/main" id="{B8A1D3A1-875C-45E2-B303-4C7729FB65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52400"/>
            <a:ext cx="8839200"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11">
            <a:extLst>
              <a:ext uri="{FF2B5EF4-FFF2-40B4-BE49-F238E27FC236}">
                <a16:creationId xmlns:a16="http://schemas.microsoft.com/office/drawing/2014/main" id="{A9BDE55E-60E4-4124-82C2-665B9C9444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6096000"/>
            <a:ext cx="8839200" cy="4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6">
            <a:extLst>
              <a:ext uri="{FF2B5EF4-FFF2-40B4-BE49-F238E27FC236}">
                <a16:creationId xmlns:a16="http://schemas.microsoft.com/office/drawing/2014/main" id="{6E50F666-E60D-43C4-9E3D-84CDAC66B09C}"/>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7200" y="6207125"/>
            <a:ext cx="152400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3">
            <a:extLst>
              <a:ext uri="{FF2B5EF4-FFF2-40B4-BE49-F238E27FC236}">
                <a16:creationId xmlns:a16="http://schemas.microsoft.com/office/drawing/2014/main" id="{04AD9E79-5652-490D-B2E6-DDA1E29FE2E5}"/>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04800" y="479425"/>
            <a:ext cx="5143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8" name="Subtitle 2">
            <a:extLst>
              <a:ext uri="{FF2B5EF4-FFF2-40B4-BE49-F238E27FC236}">
                <a16:creationId xmlns:a16="http://schemas.microsoft.com/office/drawing/2014/main" id="{D21866DC-486F-43CC-AD55-1F40B0070E0B}"/>
              </a:ext>
            </a:extLst>
          </p:cNvPr>
          <p:cNvSpPr>
            <a:spLocks noGrp="1"/>
          </p:cNvSpPr>
          <p:nvPr>
            <p:ph type="subTitle" idx="1"/>
          </p:nvPr>
        </p:nvSpPr>
        <p:spPr>
          <a:xfrm>
            <a:off x="228600" y="1590675"/>
            <a:ext cx="8686800" cy="4505325"/>
          </a:xfrm>
        </p:spPr>
        <p:txBody>
          <a:bodyPr/>
          <a:lstStyle/>
          <a:p>
            <a:pPr algn="l" eaLnBrk="1" hangingPunct="1"/>
            <a:r>
              <a:rPr lang="en-US" altLang="en-US" sz="2000" b="1" dirty="0">
                <a:solidFill>
                  <a:srgbClr val="5FBF8E"/>
                </a:solidFill>
              </a:rPr>
              <a:t>	Intent DataCloud Scoring Mechanism #3 | </a:t>
            </a:r>
            <a:r>
              <a:rPr lang="en-US" altLang="en-US" sz="2000" b="1" i="1" dirty="0">
                <a:solidFill>
                  <a:srgbClr val="5FBF8E"/>
                </a:solidFill>
              </a:rPr>
              <a:t>The Buying Temperature</a:t>
            </a:r>
          </a:p>
          <a:p>
            <a:pPr marL="800100" lvl="1" indent="-342900" algn="l" eaLnBrk="1" hangingPunct="1">
              <a:buFontTx/>
              <a:buChar char="-"/>
            </a:pPr>
            <a:endParaRPr lang="en-US" altLang="en-US" sz="1200" dirty="0">
              <a:solidFill>
                <a:schemeClr val="tx1"/>
              </a:solidFill>
            </a:endParaRPr>
          </a:p>
          <a:p>
            <a:pPr lvl="2" algn="l" eaLnBrk="1" hangingPunct="1"/>
            <a:r>
              <a:rPr lang="en-US" altLang="en-US" sz="1500" b="1" u="sng" dirty="0">
                <a:solidFill>
                  <a:srgbClr val="05A2C7"/>
                </a:solidFill>
              </a:rPr>
              <a:t>Buying Temperature</a:t>
            </a:r>
            <a:r>
              <a:rPr lang="en-US" altLang="en-US" sz="1500" dirty="0">
                <a:solidFill>
                  <a:schemeClr val="tx1"/>
                </a:solidFill>
              </a:rPr>
              <a:t>: Is scored on a four level, tiered scale… From </a:t>
            </a:r>
            <a:r>
              <a:rPr lang="en-US" altLang="en-US" sz="1500" b="1" dirty="0">
                <a:solidFill>
                  <a:schemeClr val="tx1"/>
                </a:solidFill>
              </a:rPr>
              <a:t>Level 1 </a:t>
            </a:r>
            <a:r>
              <a:rPr lang="en-US" altLang="en-US" sz="1500" dirty="0">
                <a:solidFill>
                  <a:schemeClr val="tx1"/>
                </a:solidFill>
              </a:rPr>
              <a:t>(</a:t>
            </a:r>
            <a:r>
              <a:rPr lang="en-US" altLang="en-US" sz="1500" i="1" dirty="0">
                <a:solidFill>
                  <a:schemeClr val="tx1"/>
                </a:solidFill>
              </a:rPr>
              <a:t>the highest level of purchase intent</a:t>
            </a:r>
            <a:r>
              <a:rPr lang="en-US" altLang="en-US" sz="1500" dirty="0">
                <a:solidFill>
                  <a:schemeClr val="tx1"/>
                </a:solidFill>
              </a:rPr>
              <a:t>) to </a:t>
            </a:r>
            <a:r>
              <a:rPr lang="en-US" altLang="en-US" sz="1500" b="1" dirty="0">
                <a:solidFill>
                  <a:schemeClr val="tx1"/>
                </a:solidFill>
              </a:rPr>
              <a:t>Level 4 </a:t>
            </a:r>
            <a:r>
              <a:rPr lang="en-US" altLang="en-US" sz="1500" dirty="0">
                <a:solidFill>
                  <a:schemeClr val="tx1"/>
                </a:solidFill>
              </a:rPr>
              <a:t>(a more minimal level of intent).</a:t>
            </a:r>
          </a:p>
          <a:p>
            <a:pPr lvl="2" algn="l" eaLnBrk="1" hangingPunct="1"/>
            <a:endParaRPr lang="en-US" altLang="en-US" sz="800" dirty="0">
              <a:solidFill>
                <a:schemeClr val="tx1"/>
              </a:solidFill>
            </a:endParaRPr>
          </a:p>
          <a:p>
            <a:pPr marL="1257300" lvl="2" indent="-342900" algn="l" eaLnBrk="1" hangingPunct="1">
              <a:buFont typeface="Courier New" panose="02070309020205020404" pitchFamily="49" charset="0"/>
              <a:buChar char="o"/>
            </a:pPr>
            <a:r>
              <a:rPr lang="en-US" altLang="en-US" sz="1130" dirty="0">
                <a:solidFill>
                  <a:schemeClr val="tx1"/>
                </a:solidFill>
              </a:rPr>
              <a:t>Statistically significant “</a:t>
            </a:r>
            <a:r>
              <a:rPr lang="en-US" altLang="en-US" sz="1130" i="1" dirty="0">
                <a:solidFill>
                  <a:schemeClr val="accent1">
                    <a:lumMod val="75000"/>
                  </a:schemeClr>
                </a:solidFill>
              </a:rPr>
              <a:t>Buying Temperature</a:t>
            </a:r>
            <a:r>
              <a:rPr lang="en-US" altLang="en-US" sz="1130" dirty="0">
                <a:solidFill>
                  <a:schemeClr val="tx1"/>
                </a:solidFill>
              </a:rPr>
              <a:t>” scores are available when companies and their associated employees actively express that they have either (1) a current budget in place, and/or (2) a favorable timeframe in place for making a purchasing decision related to the solution represented by the specific intent topic(s) that they are researching.</a:t>
            </a:r>
          </a:p>
          <a:p>
            <a:pPr marL="1257300" lvl="2" indent="-342900" algn="l" eaLnBrk="1" hangingPunct="1">
              <a:buFont typeface="Courier New" panose="02070309020205020404" pitchFamily="49" charset="0"/>
              <a:buChar char="o"/>
            </a:pPr>
            <a:r>
              <a:rPr lang="en-US" altLang="en-US" sz="1130" dirty="0">
                <a:solidFill>
                  <a:schemeClr val="tx1"/>
                </a:solidFill>
              </a:rPr>
              <a:t>Companies and their employees influence their organizational </a:t>
            </a:r>
            <a:r>
              <a:rPr lang="en-US" altLang="en-US" sz="1130" i="1" dirty="0">
                <a:solidFill>
                  <a:schemeClr val="accent1">
                    <a:lumMod val="75000"/>
                  </a:schemeClr>
                </a:solidFill>
              </a:rPr>
              <a:t>Buying Temperature </a:t>
            </a:r>
            <a:r>
              <a:rPr lang="en-US" altLang="en-US" sz="1130" dirty="0">
                <a:solidFill>
                  <a:schemeClr val="tx1"/>
                </a:solidFill>
              </a:rPr>
              <a:t>levels based on their responses to BANT, SQL, and SRL custom questions – which are aimed to extract more information about how quickly a company is looking to make a purchase decision and/or whether they already have a budget authorized / in place for any given Intent Topic(s).</a:t>
            </a:r>
          </a:p>
          <a:p>
            <a:pPr marL="1257300" lvl="2" indent="-342900" algn="l" eaLnBrk="1" hangingPunct="1">
              <a:buFont typeface="Courier New" panose="02070309020205020404" pitchFamily="49" charset="0"/>
              <a:buChar char="o"/>
            </a:pPr>
            <a:r>
              <a:rPr lang="en-US" altLang="en-US" sz="1130" b="1" dirty="0">
                <a:solidFill>
                  <a:srgbClr val="3A9A8B"/>
                </a:solidFill>
              </a:rPr>
              <a:t>Example 3-A: </a:t>
            </a:r>
            <a:r>
              <a:rPr lang="en-US" altLang="en-US" sz="1130" dirty="0">
                <a:solidFill>
                  <a:schemeClr val="tx1"/>
                </a:solidFill>
              </a:rPr>
              <a:t>Companies with no budget or foreseeable purchase timeframe (i.e. greater than 12 months into the future), or, who have simply provided “no data” on their buying timeframe and/or approved budget are automatically scored at </a:t>
            </a:r>
            <a:r>
              <a:rPr lang="en-US" altLang="en-US" sz="1130" b="1" dirty="0">
                <a:solidFill>
                  <a:schemeClr val="tx1"/>
                </a:solidFill>
              </a:rPr>
              <a:t>Level 4</a:t>
            </a:r>
            <a:r>
              <a:rPr lang="en-US" altLang="en-US" sz="1130" dirty="0">
                <a:solidFill>
                  <a:schemeClr val="tx1"/>
                </a:solidFill>
              </a:rPr>
              <a:t>. While still relevant, Level 4 is the lowest </a:t>
            </a:r>
            <a:r>
              <a:rPr lang="en-US" altLang="en-US" sz="1130" i="1" dirty="0">
                <a:solidFill>
                  <a:schemeClr val="accent1">
                    <a:lumMod val="75000"/>
                  </a:schemeClr>
                </a:solidFill>
              </a:rPr>
              <a:t>Buying Temperature </a:t>
            </a:r>
            <a:r>
              <a:rPr lang="en-US" altLang="en-US" sz="1130" dirty="0">
                <a:solidFill>
                  <a:schemeClr val="tx1"/>
                </a:solidFill>
              </a:rPr>
              <a:t>grade that a company can receive.</a:t>
            </a:r>
          </a:p>
          <a:p>
            <a:pPr marL="1257300" lvl="2" indent="-342900" algn="l" eaLnBrk="1" hangingPunct="1">
              <a:buFont typeface="Courier New" panose="02070309020205020404" pitchFamily="49" charset="0"/>
              <a:buChar char="o"/>
            </a:pPr>
            <a:r>
              <a:rPr lang="en-US" altLang="en-US" sz="1130" dirty="0">
                <a:solidFill>
                  <a:schemeClr val="tx1"/>
                </a:solidFill>
              </a:rPr>
              <a:t>Companies that do have budgets planned and in place – or that have a buying timeframe in the ranges of &lt; 30 days, 1-3 months, 3-6 months, or 6-12 months are assigned </a:t>
            </a:r>
            <a:r>
              <a:rPr lang="en-US" altLang="en-US" sz="1130" i="1" dirty="0">
                <a:solidFill>
                  <a:schemeClr val="accent1">
                    <a:lumMod val="75000"/>
                  </a:schemeClr>
                </a:solidFill>
              </a:rPr>
              <a:t>Buying Temperature </a:t>
            </a:r>
            <a:r>
              <a:rPr lang="en-US" altLang="en-US" sz="1130" dirty="0">
                <a:solidFill>
                  <a:schemeClr val="tx1"/>
                </a:solidFill>
              </a:rPr>
              <a:t>scores that correspond with their standard Intent Scores, and the increased probability of making a purchase decision based on their current approved and/or planned budgets and timelines. </a:t>
            </a:r>
          </a:p>
          <a:p>
            <a:pPr marL="1257300" lvl="2" indent="-342900" algn="l" eaLnBrk="1" hangingPunct="1">
              <a:buFont typeface="Courier New" panose="02070309020205020404" pitchFamily="49" charset="0"/>
              <a:buChar char="o"/>
            </a:pPr>
            <a:r>
              <a:rPr lang="en-US" altLang="en-US" sz="1130" b="1" dirty="0">
                <a:solidFill>
                  <a:srgbClr val="3A9A8B"/>
                </a:solidFill>
              </a:rPr>
              <a:t>Example 3-B: </a:t>
            </a:r>
            <a:r>
              <a:rPr lang="en-US" altLang="en-US" sz="1130" dirty="0">
                <a:solidFill>
                  <a:schemeClr val="tx1"/>
                </a:solidFill>
              </a:rPr>
              <a:t>The highest </a:t>
            </a:r>
            <a:r>
              <a:rPr lang="en-US" altLang="en-US" sz="1130" i="1" dirty="0">
                <a:solidFill>
                  <a:schemeClr val="accent1">
                    <a:lumMod val="75000"/>
                  </a:schemeClr>
                </a:solidFill>
              </a:rPr>
              <a:t>Buying Temperature </a:t>
            </a:r>
            <a:r>
              <a:rPr lang="en-US" altLang="en-US" sz="1130" dirty="0">
                <a:solidFill>
                  <a:schemeClr val="tx1"/>
                </a:solidFill>
              </a:rPr>
              <a:t>score is </a:t>
            </a:r>
            <a:r>
              <a:rPr lang="en-US" altLang="en-US" sz="1130" b="1" dirty="0">
                <a:solidFill>
                  <a:schemeClr val="tx1"/>
                </a:solidFill>
              </a:rPr>
              <a:t>Level 1</a:t>
            </a:r>
            <a:r>
              <a:rPr lang="en-US" altLang="en-US" sz="1130" dirty="0">
                <a:solidFill>
                  <a:schemeClr val="tx1"/>
                </a:solidFill>
              </a:rPr>
              <a:t>. A Level 1 grade is often representative of companies with an Intent Score of 8 or 9, that have also indicated a readiness to make a purchase decision within the next 30 days and/or have a budget approved and ready to go for the specific intent topics (products, solutions) that they have been researching.</a:t>
            </a:r>
            <a:endParaRPr lang="en-US" altLang="en-US" sz="1130" b="1" dirty="0">
              <a:solidFill>
                <a:schemeClr val="tx1"/>
              </a:solidFill>
            </a:endParaRPr>
          </a:p>
        </p:txBody>
      </p:sp>
      <p:pic>
        <p:nvPicPr>
          <p:cNvPr id="12" name="Picture 11">
            <a:extLst>
              <a:ext uri="{FF2B5EF4-FFF2-40B4-BE49-F238E27FC236}">
                <a16:creationId xmlns:a16="http://schemas.microsoft.com/office/drawing/2014/main" id="{5B1A4BD7-12F7-49E1-9B96-586BE778FEA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96200" y="620713"/>
            <a:ext cx="1143000" cy="584073"/>
          </a:xfrm>
          <a:prstGeom prst="rect">
            <a:avLst/>
          </a:prstGeom>
        </p:spPr>
      </p:pic>
      <p:pic>
        <p:nvPicPr>
          <p:cNvPr id="14" name="Picture 13" descr="A picture containing drawing&#10;&#10;Description automatically generated">
            <a:extLst>
              <a:ext uri="{FF2B5EF4-FFF2-40B4-BE49-F238E27FC236}">
                <a16:creationId xmlns:a16="http://schemas.microsoft.com/office/drawing/2014/main" id="{275018E1-F835-4C1F-9923-96BEAC8B24F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81200" y="6291916"/>
            <a:ext cx="2110323" cy="422555"/>
          </a:xfrm>
          <a:prstGeom prst="rect">
            <a:avLst/>
          </a:prstGeom>
        </p:spPr>
      </p:pic>
    </p:spTree>
    <p:extLst>
      <p:ext uri="{BB962C8B-B14F-4D97-AF65-F5344CB8AC3E}">
        <p14:creationId xmlns:p14="http://schemas.microsoft.com/office/powerpoint/2010/main" val="496878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55D24-0109-4BEB-9EF8-7D8FF6F64710}"/>
              </a:ext>
            </a:extLst>
          </p:cNvPr>
          <p:cNvSpPr>
            <a:spLocks noGrp="1"/>
          </p:cNvSpPr>
          <p:nvPr>
            <p:ph type="ctrTitle"/>
          </p:nvPr>
        </p:nvSpPr>
        <p:spPr>
          <a:xfrm>
            <a:off x="152400" y="685800"/>
            <a:ext cx="8839200" cy="1295400"/>
          </a:xfrm>
        </p:spPr>
        <p:txBody>
          <a:bodyPr rtlCol="0">
            <a:normAutofit fontScale="90000"/>
          </a:bodyPr>
          <a:lstStyle/>
          <a:p>
            <a:pPr eaLnBrk="1" fontAlgn="auto" hangingPunct="1">
              <a:spcAft>
                <a:spcPts val="0"/>
              </a:spcAft>
              <a:defRPr/>
            </a:pPr>
            <a:br>
              <a:rPr lang="en-US" b="1" dirty="0">
                <a:solidFill>
                  <a:srgbClr val="4896C4"/>
                </a:solidFill>
              </a:rPr>
            </a:br>
            <a:r>
              <a:rPr lang="en-US" sz="4000" b="1" dirty="0">
                <a:solidFill>
                  <a:schemeClr val="accent5">
                    <a:lumMod val="75000"/>
                  </a:schemeClr>
                </a:solidFill>
              </a:rPr>
              <a:t>Knowledge Hub Media</a:t>
            </a:r>
            <a:br>
              <a:rPr lang="en-US" b="1" dirty="0">
                <a:solidFill>
                  <a:srgbClr val="328F9C"/>
                </a:solidFill>
              </a:rPr>
            </a:br>
            <a:r>
              <a:rPr lang="en-US" sz="3600" i="1" dirty="0"/>
              <a:t>Intent DataCloud</a:t>
            </a:r>
            <a:br>
              <a:rPr lang="en-US" dirty="0">
                <a:solidFill>
                  <a:srgbClr val="4896C4"/>
                </a:solidFill>
              </a:rPr>
            </a:br>
            <a:br>
              <a:rPr lang="en-US" dirty="0"/>
            </a:br>
            <a:endParaRPr lang="en-US" dirty="0"/>
          </a:p>
        </p:txBody>
      </p:sp>
      <p:sp>
        <p:nvSpPr>
          <p:cNvPr id="7171" name="Slide Number Placeholder 12">
            <a:extLst>
              <a:ext uri="{FF2B5EF4-FFF2-40B4-BE49-F238E27FC236}">
                <a16:creationId xmlns:a16="http://schemas.microsoft.com/office/drawing/2014/main" id="{79AEBC04-A914-4460-86F7-A6A3AACBEF6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1EAB257-C9DD-40E0-9373-8654411AE44C}" type="slidenum">
              <a:rPr lang="en-US" altLang="en-US" sz="1200" smtClean="0">
                <a:solidFill>
                  <a:srgbClr val="898989"/>
                </a:solidFill>
              </a:rPr>
              <a:pPr>
                <a:spcBef>
                  <a:spcPct val="0"/>
                </a:spcBef>
                <a:buFontTx/>
                <a:buNone/>
              </a:pPr>
              <a:t>7</a:t>
            </a:fld>
            <a:endParaRPr lang="en-US" altLang="en-US" sz="1200">
              <a:solidFill>
                <a:srgbClr val="898989"/>
              </a:solidFill>
            </a:endParaRPr>
          </a:p>
        </p:txBody>
      </p:sp>
      <p:pic>
        <p:nvPicPr>
          <p:cNvPr id="7172" name="Picture 10">
            <a:extLst>
              <a:ext uri="{FF2B5EF4-FFF2-40B4-BE49-F238E27FC236}">
                <a16:creationId xmlns:a16="http://schemas.microsoft.com/office/drawing/2014/main" id="{71502BEA-2AF1-45F7-A146-5E48FABFCD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28600"/>
            <a:ext cx="4953000"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11">
            <a:extLst>
              <a:ext uri="{FF2B5EF4-FFF2-40B4-BE49-F238E27FC236}">
                <a16:creationId xmlns:a16="http://schemas.microsoft.com/office/drawing/2014/main" id="{B8A1D3A1-875C-45E2-B303-4C7729FB65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52400"/>
            <a:ext cx="8839200"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11">
            <a:extLst>
              <a:ext uri="{FF2B5EF4-FFF2-40B4-BE49-F238E27FC236}">
                <a16:creationId xmlns:a16="http://schemas.microsoft.com/office/drawing/2014/main" id="{A9BDE55E-60E4-4124-82C2-665B9C9444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6096000"/>
            <a:ext cx="8839200" cy="4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6">
            <a:extLst>
              <a:ext uri="{FF2B5EF4-FFF2-40B4-BE49-F238E27FC236}">
                <a16:creationId xmlns:a16="http://schemas.microsoft.com/office/drawing/2014/main" id="{6E50F666-E60D-43C4-9E3D-84CDAC66B09C}"/>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7200" y="6207125"/>
            <a:ext cx="152400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3">
            <a:extLst>
              <a:ext uri="{FF2B5EF4-FFF2-40B4-BE49-F238E27FC236}">
                <a16:creationId xmlns:a16="http://schemas.microsoft.com/office/drawing/2014/main" id="{04AD9E79-5652-490D-B2E6-DDA1E29FE2E5}"/>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04800" y="479425"/>
            <a:ext cx="5143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8" name="Subtitle 2">
            <a:extLst>
              <a:ext uri="{FF2B5EF4-FFF2-40B4-BE49-F238E27FC236}">
                <a16:creationId xmlns:a16="http://schemas.microsoft.com/office/drawing/2014/main" id="{D21866DC-486F-43CC-AD55-1F40B0070E0B}"/>
              </a:ext>
            </a:extLst>
          </p:cNvPr>
          <p:cNvSpPr>
            <a:spLocks noGrp="1"/>
          </p:cNvSpPr>
          <p:nvPr>
            <p:ph type="subTitle" idx="1"/>
          </p:nvPr>
        </p:nvSpPr>
        <p:spPr>
          <a:xfrm>
            <a:off x="228600" y="1590675"/>
            <a:ext cx="8686800" cy="4505325"/>
          </a:xfrm>
        </p:spPr>
        <p:txBody>
          <a:bodyPr/>
          <a:lstStyle/>
          <a:p>
            <a:pPr algn="l" eaLnBrk="1" hangingPunct="1"/>
            <a:r>
              <a:rPr lang="en-US" altLang="en-US" sz="2000" b="1" dirty="0">
                <a:solidFill>
                  <a:srgbClr val="5FBF8E"/>
                </a:solidFill>
              </a:rPr>
              <a:t>	B2B Intent Data: The inputs, the sources, and the driving analytics.</a:t>
            </a:r>
          </a:p>
          <a:p>
            <a:pPr lvl="1" algn="l" eaLnBrk="1" hangingPunct="1"/>
            <a:endParaRPr lang="en-US" altLang="en-US" sz="1100" b="1" dirty="0">
              <a:solidFill>
                <a:schemeClr val="tx1"/>
              </a:solidFill>
            </a:endParaRPr>
          </a:p>
          <a:p>
            <a:pPr marL="800100" lvl="1" indent="-342900" algn="l" eaLnBrk="1" hangingPunct="1">
              <a:buFontTx/>
              <a:buChar char="-"/>
            </a:pPr>
            <a:r>
              <a:rPr lang="en-US" altLang="en-US" sz="1400" dirty="0">
                <a:solidFill>
                  <a:schemeClr val="tx1"/>
                </a:solidFill>
              </a:rPr>
              <a:t>To sum it all up, our intuitive intent data analytics measure the consumption of B2B content across multiple channels... Organizational content consumption via content syndication, white paper and webinar registrations, website and landing page analytics, and social listening are just some of the channels that we utilize.</a:t>
            </a:r>
          </a:p>
          <a:p>
            <a:pPr marL="800100" lvl="1" indent="-342900" algn="l" eaLnBrk="1" hangingPunct="1">
              <a:buFontTx/>
              <a:buChar char="-"/>
            </a:pPr>
            <a:r>
              <a:rPr lang="en-US" altLang="en-US" sz="1400" dirty="0">
                <a:solidFill>
                  <a:schemeClr val="tx1"/>
                </a:solidFill>
              </a:rPr>
              <a:t>The resulting product is a targeted compilation of highly viable buyer intent data records, which are used to create targeted ABM lists. ABM lists made up of companies that are currently researching and in the market for various B2B products, business services and technology solutions.</a:t>
            </a:r>
          </a:p>
          <a:p>
            <a:pPr marL="800100" lvl="1" indent="-342900" algn="l" eaLnBrk="1" hangingPunct="1">
              <a:buFontTx/>
              <a:buChar char="-"/>
            </a:pPr>
            <a:r>
              <a:rPr lang="en-US" altLang="en-US" sz="1400" dirty="0">
                <a:solidFill>
                  <a:schemeClr val="tx1"/>
                </a:solidFill>
              </a:rPr>
              <a:t>Knowledge Hub Media generates tens of thousands of unique (highly targeted) B2B leads through internal content syndication and demand generation on a monthly basis. </a:t>
            </a:r>
          </a:p>
          <a:p>
            <a:pPr marL="800100" lvl="1" indent="-342900" algn="l" eaLnBrk="1" hangingPunct="1">
              <a:buFontTx/>
              <a:buChar char="-"/>
            </a:pPr>
            <a:r>
              <a:rPr lang="en-US" altLang="en-US" sz="1400" dirty="0">
                <a:solidFill>
                  <a:schemeClr val="tx1"/>
                </a:solidFill>
              </a:rPr>
              <a:t>As such, our Intent </a:t>
            </a:r>
            <a:r>
              <a:rPr lang="en-US" altLang="en-US" sz="1400" dirty="0" err="1">
                <a:solidFill>
                  <a:schemeClr val="tx1"/>
                </a:solidFill>
              </a:rPr>
              <a:t>DataCloud</a:t>
            </a:r>
            <a:r>
              <a:rPr lang="en-US" altLang="en-US" sz="1400" dirty="0">
                <a:solidFill>
                  <a:schemeClr val="tx1"/>
                </a:solidFill>
              </a:rPr>
              <a:t> analytics are updated regularly. The intent data records that we provide to our customers are never “stale” or “outdated ” lists, and we are always evolving to make things even more efficient from data quality standpoint.</a:t>
            </a:r>
          </a:p>
          <a:p>
            <a:pPr marL="800100" lvl="1" indent="-342900" algn="l" eaLnBrk="1" hangingPunct="1">
              <a:buFontTx/>
              <a:buChar char="-"/>
            </a:pPr>
            <a:r>
              <a:rPr lang="en-US" altLang="en-US" sz="1400" dirty="0">
                <a:solidFill>
                  <a:schemeClr val="tx1"/>
                </a:solidFill>
              </a:rPr>
              <a:t>The main takeaway is that our intent data is dynamic and always changing. To put it into consumer thinking… When somebody is in the market to buy a new car, how long do they remain in that market? Maybe a week, maybe a month, maybe a year? It’s all dependent on whether or not they even buy a new car… Then when they buy the new car… And then consequently, when they stop researching new cars.</a:t>
            </a:r>
          </a:p>
          <a:p>
            <a:pPr marL="800100" lvl="1" indent="-342900" algn="l" eaLnBrk="1" hangingPunct="1">
              <a:buFontTx/>
              <a:buChar char="-"/>
            </a:pPr>
            <a:endParaRPr lang="en-US" altLang="en-US" sz="1400" dirty="0">
              <a:solidFill>
                <a:schemeClr val="tx1"/>
              </a:solidFill>
            </a:endParaRPr>
          </a:p>
          <a:p>
            <a:pPr lvl="1" algn="l" eaLnBrk="1" hangingPunct="1"/>
            <a:endParaRPr lang="en-US" altLang="en-US" sz="1400" dirty="0">
              <a:solidFill>
                <a:schemeClr val="tx1"/>
              </a:solidFill>
            </a:endParaRPr>
          </a:p>
        </p:txBody>
      </p:sp>
      <p:pic>
        <p:nvPicPr>
          <p:cNvPr id="12" name="Picture 11">
            <a:extLst>
              <a:ext uri="{FF2B5EF4-FFF2-40B4-BE49-F238E27FC236}">
                <a16:creationId xmlns:a16="http://schemas.microsoft.com/office/drawing/2014/main" id="{C48E42B6-FC93-4AC8-ADCC-4B47B40B02E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96200" y="620713"/>
            <a:ext cx="1143000" cy="584073"/>
          </a:xfrm>
          <a:prstGeom prst="rect">
            <a:avLst/>
          </a:prstGeom>
        </p:spPr>
      </p:pic>
      <p:pic>
        <p:nvPicPr>
          <p:cNvPr id="14" name="Picture 13" descr="A picture containing drawing&#10;&#10;Description automatically generated">
            <a:extLst>
              <a:ext uri="{FF2B5EF4-FFF2-40B4-BE49-F238E27FC236}">
                <a16:creationId xmlns:a16="http://schemas.microsoft.com/office/drawing/2014/main" id="{2D6B4FB2-3C1D-4A39-BA29-415740EE119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81200" y="6291916"/>
            <a:ext cx="2110323" cy="422555"/>
          </a:xfrm>
          <a:prstGeom prst="rect">
            <a:avLst/>
          </a:prstGeom>
        </p:spPr>
      </p:pic>
    </p:spTree>
    <p:extLst>
      <p:ext uri="{BB962C8B-B14F-4D97-AF65-F5344CB8AC3E}">
        <p14:creationId xmlns:p14="http://schemas.microsoft.com/office/powerpoint/2010/main" val="4233471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55D24-0109-4BEB-9EF8-7D8FF6F64710}"/>
              </a:ext>
            </a:extLst>
          </p:cNvPr>
          <p:cNvSpPr>
            <a:spLocks noGrp="1"/>
          </p:cNvSpPr>
          <p:nvPr>
            <p:ph type="ctrTitle"/>
          </p:nvPr>
        </p:nvSpPr>
        <p:spPr>
          <a:xfrm>
            <a:off x="152400" y="685800"/>
            <a:ext cx="8839200" cy="1295400"/>
          </a:xfrm>
        </p:spPr>
        <p:txBody>
          <a:bodyPr rtlCol="0">
            <a:normAutofit fontScale="90000"/>
          </a:bodyPr>
          <a:lstStyle/>
          <a:p>
            <a:pPr eaLnBrk="1" fontAlgn="auto" hangingPunct="1">
              <a:spcAft>
                <a:spcPts val="0"/>
              </a:spcAft>
              <a:defRPr/>
            </a:pPr>
            <a:br>
              <a:rPr lang="en-US" b="1" dirty="0">
                <a:solidFill>
                  <a:srgbClr val="4896C4"/>
                </a:solidFill>
              </a:rPr>
            </a:br>
            <a:r>
              <a:rPr lang="en-US" sz="4000" b="1" dirty="0">
                <a:solidFill>
                  <a:schemeClr val="accent5">
                    <a:lumMod val="75000"/>
                  </a:schemeClr>
                </a:solidFill>
              </a:rPr>
              <a:t>Knowledge Hub Media</a:t>
            </a:r>
            <a:br>
              <a:rPr lang="en-US" b="1" dirty="0">
                <a:solidFill>
                  <a:srgbClr val="328F9C"/>
                </a:solidFill>
              </a:rPr>
            </a:br>
            <a:r>
              <a:rPr lang="en-US" sz="3600" i="1" dirty="0"/>
              <a:t>Intent DataCloud</a:t>
            </a:r>
            <a:br>
              <a:rPr lang="en-US" dirty="0">
                <a:solidFill>
                  <a:srgbClr val="4896C4"/>
                </a:solidFill>
              </a:rPr>
            </a:br>
            <a:br>
              <a:rPr lang="en-US" dirty="0"/>
            </a:br>
            <a:endParaRPr lang="en-US" dirty="0"/>
          </a:p>
        </p:txBody>
      </p:sp>
      <p:sp>
        <p:nvSpPr>
          <p:cNvPr id="7178" name="Subtitle 2">
            <a:extLst>
              <a:ext uri="{FF2B5EF4-FFF2-40B4-BE49-F238E27FC236}">
                <a16:creationId xmlns:a16="http://schemas.microsoft.com/office/drawing/2014/main" id="{D21866DC-486F-43CC-AD55-1F40B0070E0B}"/>
              </a:ext>
            </a:extLst>
          </p:cNvPr>
          <p:cNvSpPr>
            <a:spLocks noGrp="1"/>
          </p:cNvSpPr>
          <p:nvPr>
            <p:ph type="subTitle" idx="1"/>
          </p:nvPr>
        </p:nvSpPr>
        <p:spPr>
          <a:xfrm>
            <a:off x="228600" y="1590675"/>
            <a:ext cx="8686800" cy="4505325"/>
          </a:xfrm>
        </p:spPr>
        <p:txBody>
          <a:bodyPr/>
          <a:lstStyle/>
          <a:p>
            <a:pPr algn="l" eaLnBrk="1" hangingPunct="1"/>
            <a:r>
              <a:rPr lang="en-US" altLang="en-US" sz="2000" b="1" dirty="0">
                <a:solidFill>
                  <a:srgbClr val="5FBF8E"/>
                </a:solidFill>
              </a:rPr>
              <a:t>	How history helps make the case for intent data analytics.</a:t>
            </a:r>
          </a:p>
          <a:p>
            <a:pPr marL="800100" lvl="1" indent="-342900" algn="l" eaLnBrk="1" hangingPunct="1">
              <a:buFontTx/>
              <a:buChar char="-"/>
            </a:pPr>
            <a:endParaRPr lang="en-US" altLang="en-US" sz="600" dirty="0">
              <a:solidFill>
                <a:schemeClr val="tx1"/>
              </a:solidFill>
            </a:endParaRPr>
          </a:p>
          <a:p>
            <a:pPr marL="800100" lvl="1" indent="-342900" algn="l" eaLnBrk="1" hangingPunct="1">
              <a:buFontTx/>
              <a:buChar char="-"/>
            </a:pPr>
            <a:r>
              <a:rPr lang="en-US" altLang="en-US" sz="1300" dirty="0">
                <a:solidFill>
                  <a:schemeClr val="tx1"/>
                </a:solidFill>
              </a:rPr>
              <a:t>Intent Data has been going strong for a couple of years, now, and we have already heard some real success stories via beta testers, case studies, testimonials, lead scoring metrics, conversion rates, and overall ROI calculations.</a:t>
            </a:r>
          </a:p>
          <a:p>
            <a:pPr lvl="1" algn="l" eaLnBrk="1" hangingPunct="1"/>
            <a:endParaRPr lang="en-US" altLang="en-US" sz="500" dirty="0">
              <a:solidFill>
                <a:schemeClr val="tx1"/>
              </a:solidFill>
            </a:endParaRPr>
          </a:p>
          <a:p>
            <a:pPr marL="800100" lvl="1" indent="-342900" algn="l" eaLnBrk="1" hangingPunct="1">
              <a:buFontTx/>
              <a:buChar char="-"/>
            </a:pPr>
            <a:r>
              <a:rPr lang="en-US" altLang="en-US" sz="1300" dirty="0">
                <a:solidFill>
                  <a:schemeClr val="tx1"/>
                </a:solidFill>
              </a:rPr>
              <a:t>Based on recent third-party intent analytics case studies and internal organizational KPI's, here are a few of the notable success stories from some of the more well-known B2B brands in the industry:</a:t>
            </a:r>
          </a:p>
          <a:p>
            <a:pPr marL="800100" lvl="1" indent="-342900" algn="l" eaLnBrk="1" hangingPunct="1">
              <a:buFontTx/>
              <a:buChar char="-"/>
            </a:pPr>
            <a:endParaRPr lang="en-US" altLang="en-US" sz="500" dirty="0">
              <a:solidFill>
                <a:schemeClr val="tx1"/>
              </a:solidFill>
            </a:endParaRPr>
          </a:p>
          <a:p>
            <a:pPr marL="1257300" lvl="2" indent="-342900" algn="l" eaLnBrk="1" hangingPunct="1">
              <a:buFont typeface="Arial" panose="020B0604020202020204" pitchFamily="34" charset="0"/>
              <a:buChar char="•"/>
            </a:pPr>
            <a:r>
              <a:rPr lang="en-US" altLang="en-US" sz="1200" b="1" dirty="0">
                <a:solidFill>
                  <a:srgbClr val="05A2C7"/>
                </a:solidFill>
              </a:rPr>
              <a:t>Fortinet</a:t>
            </a:r>
            <a:r>
              <a:rPr lang="en-US" altLang="en-US" sz="1200" dirty="0">
                <a:solidFill>
                  <a:schemeClr val="tx1"/>
                </a:solidFill>
              </a:rPr>
              <a:t> was able to significantly increase their efficiencies in terms of account prioritization with the use of intent data, which in turn, helped them drive their sales pipeline and increase revenue growth.</a:t>
            </a:r>
          </a:p>
          <a:p>
            <a:pPr marL="1257300" lvl="2" indent="-342900" algn="l" eaLnBrk="1" hangingPunct="1">
              <a:buFont typeface="Arial" panose="020B0604020202020204" pitchFamily="34" charset="0"/>
              <a:buChar char="•"/>
            </a:pPr>
            <a:r>
              <a:rPr lang="en-US" altLang="en-US" sz="1200" b="1" dirty="0">
                <a:solidFill>
                  <a:srgbClr val="05A2C7"/>
                </a:solidFill>
              </a:rPr>
              <a:t>Salesforce</a:t>
            </a:r>
            <a:r>
              <a:rPr lang="en-US" altLang="en-US" sz="1200" b="1" dirty="0">
                <a:solidFill>
                  <a:schemeClr val="tx1"/>
                </a:solidFill>
              </a:rPr>
              <a:t> </a:t>
            </a:r>
            <a:r>
              <a:rPr lang="en-US" altLang="en-US" sz="1200" dirty="0">
                <a:solidFill>
                  <a:schemeClr val="tx1"/>
                </a:solidFill>
              </a:rPr>
              <a:t>experienced a return-on-investment of 271% for digital display and paid social ads thanks to intent data targeting. The use of intent data also cut Salesforce’s typical sales cycle time down by 33%.</a:t>
            </a:r>
          </a:p>
          <a:p>
            <a:pPr marL="1257300" lvl="2" indent="-342900" algn="l" eaLnBrk="1" hangingPunct="1">
              <a:buFont typeface="Arial" panose="020B0604020202020204" pitchFamily="34" charset="0"/>
              <a:buChar char="•"/>
            </a:pPr>
            <a:r>
              <a:rPr lang="en-US" altLang="en-US" sz="1200" b="1" dirty="0" err="1">
                <a:solidFill>
                  <a:srgbClr val="05A2C7"/>
                </a:solidFill>
              </a:rPr>
              <a:t>Veristor</a:t>
            </a:r>
            <a:r>
              <a:rPr lang="en-US" altLang="en-US" sz="1200" b="1" dirty="0">
                <a:solidFill>
                  <a:schemeClr val="tx1"/>
                </a:solidFill>
              </a:rPr>
              <a:t> </a:t>
            </a:r>
            <a:r>
              <a:rPr lang="en-US" altLang="en-US" sz="1200" dirty="0">
                <a:solidFill>
                  <a:schemeClr val="tx1"/>
                </a:solidFill>
              </a:rPr>
              <a:t>experienced a two-fold increase in email open rates, an 18% increase in event attendance with intent data.</a:t>
            </a:r>
          </a:p>
          <a:p>
            <a:pPr marL="1257300" lvl="2" indent="-342900" algn="l" eaLnBrk="1" hangingPunct="1">
              <a:buFont typeface="Arial" panose="020B0604020202020204" pitchFamily="34" charset="0"/>
              <a:buChar char="•"/>
            </a:pPr>
            <a:r>
              <a:rPr lang="en-US" altLang="en-US" sz="1200" b="1" dirty="0" err="1">
                <a:solidFill>
                  <a:srgbClr val="05A2C7"/>
                </a:solidFill>
              </a:rPr>
              <a:t>Oceanos</a:t>
            </a:r>
            <a:r>
              <a:rPr lang="en-US" altLang="en-US" sz="1200" b="1" dirty="0">
                <a:solidFill>
                  <a:schemeClr val="tx1"/>
                </a:solidFill>
              </a:rPr>
              <a:t> </a:t>
            </a:r>
            <a:r>
              <a:rPr lang="en-US" altLang="en-US" sz="1200" dirty="0">
                <a:solidFill>
                  <a:schemeClr val="tx1"/>
                </a:solidFill>
              </a:rPr>
              <a:t>increased their email marketing engagements by more than 25% with targeted intent data.</a:t>
            </a:r>
          </a:p>
          <a:p>
            <a:pPr marL="1257300" lvl="2" indent="-342900" algn="l" eaLnBrk="1" hangingPunct="1">
              <a:buFont typeface="Arial" panose="020B0604020202020204" pitchFamily="34" charset="0"/>
              <a:buChar char="•"/>
            </a:pPr>
            <a:r>
              <a:rPr lang="en-US" altLang="en-US" sz="1200" b="1" dirty="0">
                <a:solidFill>
                  <a:srgbClr val="05A2C7"/>
                </a:solidFill>
              </a:rPr>
              <a:t>Marketo</a:t>
            </a:r>
            <a:r>
              <a:rPr lang="en-US" altLang="en-US" sz="1200" dirty="0">
                <a:solidFill>
                  <a:schemeClr val="tx1"/>
                </a:solidFill>
              </a:rPr>
              <a:t> integrated intent data directly into their marketing automation platform, which greatly assisted sales and marketing by helping them identify the right accounts to engage with.</a:t>
            </a:r>
          </a:p>
          <a:p>
            <a:pPr marL="1257300" lvl="2" indent="-342900" algn="l" eaLnBrk="1" hangingPunct="1">
              <a:buFont typeface="Arial" panose="020B0604020202020204" pitchFamily="34" charset="0"/>
              <a:buChar char="•"/>
            </a:pPr>
            <a:r>
              <a:rPr lang="en-US" altLang="en-US" sz="1200" b="1" dirty="0">
                <a:solidFill>
                  <a:srgbClr val="05A2C7"/>
                </a:solidFill>
              </a:rPr>
              <a:t>DataStax</a:t>
            </a:r>
            <a:r>
              <a:rPr lang="en-US" altLang="en-US" sz="1200" dirty="0">
                <a:solidFill>
                  <a:schemeClr val="tx1"/>
                </a:solidFill>
              </a:rPr>
              <a:t> utilized intent data to prioritize accounts for social media and account-based marketing programs. The results yielded a 40% increase in paid social engagement, and a 60% increase in Terminus display advertising.</a:t>
            </a:r>
          </a:p>
          <a:p>
            <a:pPr marL="1257300" lvl="2" indent="-342900" algn="l" eaLnBrk="1" hangingPunct="1">
              <a:buFont typeface="Arial" panose="020B0604020202020204" pitchFamily="34" charset="0"/>
              <a:buChar char="•"/>
            </a:pPr>
            <a:r>
              <a:rPr lang="en-US" altLang="en-US" sz="1200" b="1" dirty="0" err="1">
                <a:solidFill>
                  <a:srgbClr val="05A2C7"/>
                </a:solidFill>
              </a:rPr>
              <a:t>Turbonomic</a:t>
            </a:r>
            <a:r>
              <a:rPr lang="en-US" altLang="en-US" sz="1200" dirty="0">
                <a:solidFill>
                  <a:schemeClr val="tx1"/>
                </a:solidFill>
              </a:rPr>
              <a:t> was able to increase their email conversion rates by 36% with the implementation of intent data.</a:t>
            </a:r>
          </a:p>
          <a:p>
            <a:pPr marL="1257300" lvl="2" indent="-342900" algn="l" eaLnBrk="1" hangingPunct="1">
              <a:buFont typeface="Arial" panose="020B0604020202020204" pitchFamily="34" charset="0"/>
              <a:buChar char="•"/>
            </a:pPr>
            <a:r>
              <a:rPr lang="en-US" altLang="en-US" sz="1200" b="1" dirty="0">
                <a:solidFill>
                  <a:srgbClr val="05A2C7"/>
                </a:solidFill>
              </a:rPr>
              <a:t>OneLogin</a:t>
            </a:r>
            <a:r>
              <a:rPr lang="en-US" altLang="en-US" sz="1200" dirty="0">
                <a:solidFill>
                  <a:schemeClr val="tx1"/>
                </a:solidFill>
              </a:rPr>
              <a:t> doubled their marketing campaign engagement and shortened their sales cycles via the use of intent data.</a:t>
            </a:r>
          </a:p>
          <a:p>
            <a:pPr marL="1257300" lvl="2" indent="-342900" algn="l" eaLnBrk="1" hangingPunct="1">
              <a:buFont typeface="Arial" panose="020B0604020202020204" pitchFamily="34" charset="0"/>
              <a:buChar char="•"/>
            </a:pPr>
            <a:r>
              <a:rPr lang="en-US" altLang="en-US" sz="1200" b="1" dirty="0" err="1">
                <a:solidFill>
                  <a:srgbClr val="05A2C7"/>
                </a:solidFill>
              </a:rPr>
              <a:t>MarketMatrix</a:t>
            </a:r>
            <a:r>
              <a:rPr lang="en-US" altLang="en-US" sz="1200" dirty="0">
                <a:solidFill>
                  <a:schemeClr val="tx1"/>
                </a:solidFill>
              </a:rPr>
              <a:t> used intent to I.D. current customers, target accounts, and repeat incidences of demonstrated intent. </a:t>
            </a:r>
          </a:p>
          <a:p>
            <a:pPr lvl="1" eaLnBrk="1" hangingPunct="1"/>
            <a:endParaRPr lang="en-US" altLang="en-US" sz="100" dirty="0">
              <a:solidFill>
                <a:srgbClr val="707070"/>
              </a:solidFill>
            </a:endParaRPr>
          </a:p>
          <a:p>
            <a:pPr lvl="1" eaLnBrk="1" hangingPunct="1"/>
            <a:endParaRPr lang="en-US" altLang="en-US" sz="100" dirty="0">
              <a:solidFill>
                <a:srgbClr val="707070"/>
              </a:solidFill>
            </a:endParaRPr>
          </a:p>
          <a:p>
            <a:pPr lvl="1" eaLnBrk="1" hangingPunct="1"/>
            <a:endParaRPr lang="en-US" altLang="en-US" sz="100" dirty="0">
              <a:solidFill>
                <a:srgbClr val="707070"/>
              </a:solidFill>
            </a:endParaRPr>
          </a:p>
          <a:p>
            <a:pPr lvl="1" eaLnBrk="1" hangingPunct="1"/>
            <a:endParaRPr lang="en-US" altLang="en-US" sz="100" dirty="0">
              <a:solidFill>
                <a:srgbClr val="707070"/>
              </a:solidFill>
            </a:endParaRPr>
          </a:p>
          <a:p>
            <a:pPr lvl="1" eaLnBrk="1" hangingPunct="1"/>
            <a:endParaRPr lang="en-US" altLang="en-US" sz="100" dirty="0">
              <a:solidFill>
                <a:srgbClr val="707070"/>
              </a:solidFill>
            </a:endParaRPr>
          </a:p>
          <a:p>
            <a:pPr lvl="1" eaLnBrk="1" hangingPunct="1"/>
            <a:endParaRPr lang="en-US" altLang="en-US" sz="100" dirty="0">
              <a:solidFill>
                <a:srgbClr val="3A9A8B"/>
              </a:solidFill>
            </a:endParaRPr>
          </a:p>
          <a:p>
            <a:pPr lvl="1" algn="l" eaLnBrk="1" hangingPunct="1"/>
            <a:endParaRPr lang="en-US" altLang="en-US" sz="1400" dirty="0">
              <a:solidFill>
                <a:schemeClr val="tx1"/>
              </a:solidFill>
            </a:endParaRPr>
          </a:p>
        </p:txBody>
      </p:sp>
      <p:sp>
        <p:nvSpPr>
          <p:cNvPr id="7171" name="Slide Number Placeholder 12">
            <a:extLst>
              <a:ext uri="{FF2B5EF4-FFF2-40B4-BE49-F238E27FC236}">
                <a16:creationId xmlns:a16="http://schemas.microsoft.com/office/drawing/2014/main" id="{79AEBC04-A914-4460-86F7-A6A3AACBEF6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1EAB257-C9DD-40E0-9373-8654411AE44C}" type="slidenum">
              <a:rPr lang="en-US" altLang="en-US" sz="1200" smtClean="0">
                <a:solidFill>
                  <a:srgbClr val="898989"/>
                </a:solidFill>
              </a:rPr>
              <a:pPr>
                <a:spcBef>
                  <a:spcPct val="0"/>
                </a:spcBef>
                <a:buFontTx/>
                <a:buNone/>
              </a:pPr>
              <a:t>8</a:t>
            </a:fld>
            <a:endParaRPr lang="en-US" altLang="en-US" sz="1200">
              <a:solidFill>
                <a:srgbClr val="898989"/>
              </a:solidFill>
            </a:endParaRPr>
          </a:p>
        </p:txBody>
      </p:sp>
      <p:pic>
        <p:nvPicPr>
          <p:cNvPr id="7172" name="Picture 10">
            <a:extLst>
              <a:ext uri="{FF2B5EF4-FFF2-40B4-BE49-F238E27FC236}">
                <a16:creationId xmlns:a16="http://schemas.microsoft.com/office/drawing/2014/main" id="{71502BEA-2AF1-45F7-A146-5E48FABFCDF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228600"/>
            <a:ext cx="4953000"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11">
            <a:extLst>
              <a:ext uri="{FF2B5EF4-FFF2-40B4-BE49-F238E27FC236}">
                <a16:creationId xmlns:a16="http://schemas.microsoft.com/office/drawing/2014/main" id="{B8A1D3A1-875C-45E2-B303-4C7729FB656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152400"/>
            <a:ext cx="8839200"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11">
            <a:extLst>
              <a:ext uri="{FF2B5EF4-FFF2-40B4-BE49-F238E27FC236}">
                <a16:creationId xmlns:a16="http://schemas.microsoft.com/office/drawing/2014/main" id="{A9BDE55E-60E4-4124-82C2-665B9C94444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6096000"/>
            <a:ext cx="8839200" cy="4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6">
            <a:extLst>
              <a:ext uri="{FF2B5EF4-FFF2-40B4-BE49-F238E27FC236}">
                <a16:creationId xmlns:a16="http://schemas.microsoft.com/office/drawing/2014/main" id="{6E50F666-E60D-43C4-9E3D-84CDAC66B09C}"/>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57200" y="6207125"/>
            <a:ext cx="152400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3">
            <a:extLst>
              <a:ext uri="{FF2B5EF4-FFF2-40B4-BE49-F238E27FC236}">
                <a16:creationId xmlns:a16="http://schemas.microsoft.com/office/drawing/2014/main" id="{04AD9E79-5652-490D-B2E6-DDA1E29FE2E5}"/>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04800" y="479425"/>
            <a:ext cx="5143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a:extLst>
              <a:ext uri="{FF2B5EF4-FFF2-40B4-BE49-F238E27FC236}">
                <a16:creationId xmlns:a16="http://schemas.microsoft.com/office/drawing/2014/main" id="{DA3C059C-D300-4E2D-9218-4D1EEFA80C8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96200" y="620713"/>
            <a:ext cx="1143000" cy="584073"/>
          </a:xfrm>
          <a:prstGeom prst="rect">
            <a:avLst/>
          </a:prstGeom>
        </p:spPr>
      </p:pic>
      <p:pic>
        <p:nvPicPr>
          <p:cNvPr id="14" name="Picture 13" descr="A picture containing drawing&#10;&#10;Description automatically generated">
            <a:extLst>
              <a:ext uri="{FF2B5EF4-FFF2-40B4-BE49-F238E27FC236}">
                <a16:creationId xmlns:a16="http://schemas.microsoft.com/office/drawing/2014/main" id="{67E71787-066D-40FE-A281-E383134A193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981200" y="6291916"/>
            <a:ext cx="2110323" cy="422555"/>
          </a:xfrm>
          <a:prstGeom prst="rect">
            <a:avLst/>
          </a:prstGeom>
        </p:spPr>
      </p:pic>
    </p:spTree>
    <p:extLst>
      <p:ext uri="{BB962C8B-B14F-4D97-AF65-F5344CB8AC3E}">
        <p14:creationId xmlns:p14="http://schemas.microsoft.com/office/powerpoint/2010/main" val="3158331873"/>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55D24-0109-4BEB-9EF8-7D8FF6F64710}"/>
              </a:ext>
            </a:extLst>
          </p:cNvPr>
          <p:cNvSpPr>
            <a:spLocks noGrp="1"/>
          </p:cNvSpPr>
          <p:nvPr>
            <p:ph type="ctrTitle"/>
          </p:nvPr>
        </p:nvSpPr>
        <p:spPr>
          <a:xfrm>
            <a:off x="152400" y="685800"/>
            <a:ext cx="8839200" cy="1295400"/>
          </a:xfrm>
        </p:spPr>
        <p:txBody>
          <a:bodyPr rtlCol="0">
            <a:normAutofit fontScale="90000"/>
          </a:bodyPr>
          <a:lstStyle/>
          <a:p>
            <a:pPr eaLnBrk="1" fontAlgn="auto" hangingPunct="1">
              <a:spcAft>
                <a:spcPts val="0"/>
              </a:spcAft>
              <a:defRPr/>
            </a:pPr>
            <a:br>
              <a:rPr lang="en-US" b="1" dirty="0">
                <a:solidFill>
                  <a:srgbClr val="4896C4"/>
                </a:solidFill>
              </a:rPr>
            </a:br>
            <a:r>
              <a:rPr lang="en-US" sz="4000" b="1" dirty="0">
                <a:solidFill>
                  <a:schemeClr val="accent5">
                    <a:lumMod val="75000"/>
                  </a:schemeClr>
                </a:solidFill>
              </a:rPr>
              <a:t>Knowledge Hub Media</a:t>
            </a:r>
            <a:br>
              <a:rPr lang="en-US" b="1" dirty="0">
                <a:solidFill>
                  <a:srgbClr val="328F9C"/>
                </a:solidFill>
              </a:rPr>
            </a:br>
            <a:r>
              <a:rPr lang="en-US" sz="3600" i="1" dirty="0"/>
              <a:t>Intent DataCloud</a:t>
            </a:r>
            <a:br>
              <a:rPr lang="en-US" dirty="0">
                <a:solidFill>
                  <a:srgbClr val="4896C4"/>
                </a:solidFill>
              </a:rPr>
            </a:br>
            <a:br>
              <a:rPr lang="en-US" dirty="0"/>
            </a:br>
            <a:endParaRPr lang="en-US" dirty="0"/>
          </a:p>
        </p:txBody>
      </p:sp>
      <p:sp>
        <p:nvSpPr>
          <p:cNvPr id="7171" name="Slide Number Placeholder 12">
            <a:extLst>
              <a:ext uri="{FF2B5EF4-FFF2-40B4-BE49-F238E27FC236}">
                <a16:creationId xmlns:a16="http://schemas.microsoft.com/office/drawing/2014/main" id="{79AEBC04-A914-4460-86F7-A6A3AACBEF6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1EAB257-C9DD-40E0-9373-8654411AE44C}" type="slidenum">
              <a:rPr lang="en-US" altLang="en-US" sz="1200" smtClean="0">
                <a:solidFill>
                  <a:srgbClr val="898989"/>
                </a:solidFill>
              </a:rPr>
              <a:pPr>
                <a:spcBef>
                  <a:spcPct val="0"/>
                </a:spcBef>
                <a:buFontTx/>
                <a:buNone/>
              </a:pPr>
              <a:t>9</a:t>
            </a:fld>
            <a:endParaRPr lang="en-US" altLang="en-US" sz="1200">
              <a:solidFill>
                <a:srgbClr val="898989"/>
              </a:solidFill>
            </a:endParaRPr>
          </a:p>
        </p:txBody>
      </p:sp>
      <p:pic>
        <p:nvPicPr>
          <p:cNvPr id="7172" name="Picture 10">
            <a:extLst>
              <a:ext uri="{FF2B5EF4-FFF2-40B4-BE49-F238E27FC236}">
                <a16:creationId xmlns:a16="http://schemas.microsoft.com/office/drawing/2014/main" id="{71502BEA-2AF1-45F7-A146-5E48FABFCD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28600"/>
            <a:ext cx="4953000"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11">
            <a:extLst>
              <a:ext uri="{FF2B5EF4-FFF2-40B4-BE49-F238E27FC236}">
                <a16:creationId xmlns:a16="http://schemas.microsoft.com/office/drawing/2014/main" id="{B8A1D3A1-875C-45E2-B303-4C7729FB65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52400"/>
            <a:ext cx="8839200"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11">
            <a:extLst>
              <a:ext uri="{FF2B5EF4-FFF2-40B4-BE49-F238E27FC236}">
                <a16:creationId xmlns:a16="http://schemas.microsoft.com/office/drawing/2014/main" id="{A9BDE55E-60E4-4124-82C2-665B9C9444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6096000"/>
            <a:ext cx="8839200" cy="4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6">
            <a:extLst>
              <a:ext uri="{FF2B5EF4-FFF2-40B4-BE49-F238E27FC236}">
                <a16:creationId xmlns:a16="http://schemas.microsoft.com/office/drawing/2014/main" id="{6E50F666-E60D-43C4-9E3D-84CDAC66B09C}"/>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7200" y="6207125"/>
            <a:ext cx="152400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3">
            <a:extLst>
              <a:ext uri="{FF2B5EF4-FFF2-40B4-BE49-F238E27FC236}">
                <a16:creationId xmlns:a16="http://schemas.microsoft.com/office/drawing/2014/main" id="{04AD9E79-5652-490D-B2E6-DDA1E29FE2E5}"/>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04800" y="479425"/>
            <a:ext cx="5143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8" name="Subtitle 2">
            <a:extLst>
              <a:ext uri="{FF2B5EF4-FFF2-40B4-BE49-F238E27FC236}">
                <a16:creationId xmlns:a16="http://schemas.microsoft.com/office/drawing/2014/main" id="{D21866DC-486F-43CC-AD55-1F40B0070E0B}"/>
              </a:ext>
            </a:extLst>
          </p:cNvPr>
          <p:cNvSpPr>
            <a:spLocks noGrp="1"/>
          </p:cNvSpPr>
          <p:nvPr>
            <p:ph type="subTitle" idx="1"/>
          </p:nvPr>
        </p:nvSpPr>
        <p:spPr>
          <a:xfrm>
            <a:off x="228600" y="1590675"/>
            <a:ext cx="8686800" cy="4505325"/>
          </a:xfrm>
        </p:spPr>
        <p:txBody>
          <a:bodyPr/>
          <a:lstStyle/>
          <a:p>
            <a:pPr algn="l" eaLnBrk="1" hangingPunct="1"/>
            <a:r>
              <a:rPr lang="en-US" altLang="en-US" sz="2000" b="1" dirty="0">
                <a:solidFill>
                  <a:srgbClr val="5FBF8E"/>
                </a:solidFill>
              </a:rPr>
              <a:t>	What makes Intent </a:t>
            </a:r>
            <a:r>
              <a:rPr lang="en-US" altLang="en-US" sz="2000" b="1" dirty="0" err="1">
                <a:solidFill>
                  <a:srgbClr val="5FBF8E"/>
                </a:solidFill>
              </a:rPr>
              <a:t>DataCloud</a:t>
            </a:r>
            <a:r>
              <a:rPr lang="en-US" altLang="en-US" sz="2000" b="1" dirty="0">
                <a:solidFill>
                  <a:srgbClr val="5FBF8E"/>
                </a:solidFill>
              </a:rPr>
              <a:t> different… And frankly, </a:t>
            </a:r>
            <a:r>
              <a:rPr lang="en-US" altLang="en-US" sz="2000" b="1" i="1" dirty="0">
                <a:solidFill>
                  <a:srgbClr val="5FBF8E"/>
                </a:solidFill>
              </a:rPr>
              <a:t>so much </a:t>
            </a:r>
            <a:r>
              <a:rPr lang="en-US" altLang="en-US" sz="2000" b="1" dirty="0">
                <a:solidFill>
                  <a:srgbClr val="5FBF8E"/>
                </a:solidFill>
              </a:rPr>
              <a:t>better?</a:t>
            </a:r>
          </a:p>
          <a:p>
            <a:pPr marL="800100" lvl="1" indent="-342900" algn="l" eaLnBrk="1" hangingPunct="1">
              <a:buFontTx/>
              <a:buChar char="-"/>
            </a:pPr>
            <a:endParaRPr lang="en-US" altLang="en-US" sz="1200" dirty="0">
              <a:solidFill>
                <a:schemeClr val="tx1"/>
              </a:solidFill>
            </a:endParaRPr>
          </a:p>
          <a:p>
            <a:pPr marL="800100" lvl="1" indent="-342900" algn="l" eaLnBrk="1" hangingPunct="1">
              <a:buFontTx/>
              <a:buChar char="-"/>
            </a:pPr>
            <a:r>
              <a:rPr lang="en-US" altLang="en-US" sz="1300" dirty="0">
                <a:solidFill>
                  <a:schemeClr val="tx1"/>
                </a:solidFill>
              </a:rPr>
              <a:t>The Intent DataCloud platform and our backend analytics allow for full geographic targeting (company profiles by country) and install base intelligence targeting in certain, viable situations.</a:t>
            </a:r>
          </a:p>
          <a:p>
            <a:pPr lvl="1" algn="l" eaLnBrk="1" hangingPunct="1"/>
            <a:endParaRPr lang="en-US" altLang="en-US" sz="800" dirty="0">
              <a:solidFill>
                <a:schemeClr val="tx1"/>
              </a:solidFill>
            </a:endParaRPr>
          </a:p>
          <a:p>
            <a:pPr marL="800100" lvl="1" indent="-342900" algn="l" eaLnBrk="1" hangingPunct="1">
              <a:buFontTx/>
              <a:buChar char="-"/>
            </a:pPr>
            <a:r>
              <a:rPr lang="en-US" altLang="en-US" sz="1300" dirty="0">
                <a:solidFill>
                  <a:schemeClr val="tx1"/>
                </a:solidFill>
              </a:rPr>
              <a:t>Our solution enables easier identification of companies that already have budget and/or have a planned purchase timeframe in mind for one or more products, services or solutions (intent topics).</a:t>
            </a:r>
          </a:p>
          <a:p>
            <a:pPr marL="800100" lvl="1" indent="-342900" algn="l" eaLnBrk="1" hangingPunct="1">
              <a:buFontTx/>
              <a:buChar char="-"/>
            </a:pPr>
            <a:endParaRPr lang="en-US" altLang="en-US" sz="800" dirty="0">
              <a:solidFill>
                <a:schemeClr val="tx1"/>
              </a:solidFill>
            </a:endParaRPr>
          </a:p>
          <a:p>
            <a:pPr marL="800100" lvl="1" indent="-342900" algn="l" eaLnBrk="1" hangingPunct="1">
              <a:buFontTx/>
              <a:buChar char="-"/>
            </a:pPr>
            <a:r>
              <a:rPr lang="en-US" altLang="en-US" sz="1300" dirty="0">
                <a:solidFill>
                  <a:schemeClr val="tx1"/>
                </a:solidFill>
              </a:rPr>
              <a:t>We use a hybrid approach, collecting buyer intent data via content syndication (internal and third party), internal lead generation campaigns, web and landing page analytics, email marketing, page tracking intelligence, social listening strategies, and B2B market research surveys.</a:t>
            </a:r>
          </a:p>
          <a:p>
            <a:pPr marL="800100" lvl="1" indent="-342900" algn="l" eaLnBrk="1" hangingPunct="1">
              <a:buFontTx/>
              <a:buChar char="-"/>
            </a:pPr>
            <a:endParaRPr lang="en-US" altLang="en-US" sz="800" dirty="0">
              <a:solidFill>
                <a:schemeClr val="tx1"/>
              </a:solidFill>
            </a:endParaRPr>
          </a:p>
          <a:p>
            <a:pPr marL="800100" lvl="1" indent="-342900" algn="l" eaLnBrk="1" hangingPunct="1">
              <a:buFontTx/>
              <a:buChar char="-"/>
            </a:pPr>
            <a:r>
              <a:rPr lang="en-US" altLang="en-US" sz="1300" dirty="0">
                <a:solidFill>
                  <a:schemeClr val="tx1"/>
                </a:solidFill>
              </a:rPr>
              <a:t>Implied Intent and Intent Scoring mechanisms are based on the frequency that an account is matched with specific and/or related intent data topics. Intent DataCloud aggregates scoring across several criteria:</a:t>
            </a:r>
          </a:p>
          <a:p>
            <a:pPr marL="800100" lvl="1" indent="-342900" algn="l" eaLnBrk="1" hangingPunct="1">
              <a:buFontTx/>
              <a:buChar char="-"/>
            </a:pPr>
            <a:endParaRPr lang="en-US" altLang="en-US" sz="500" dirty="0">
              <a:solidFill>
                <a:schemeClr val="tx1"/>
              </a:solidFill>
            </a:endParaRPr>
          </a:p>
          <a:p>
            <a:pPr marL="1257300" lvl="2" indent="-342900" algn="l" eaLnBrk="1" hangingPunct="1">
              <a:buFont typeface="Arial" panose="020B0604020202020204" pitchFamily="34" charset="0"/>
              <a:buChar char="•"/>
            </a:pPr>
            <a:r>
              <a:rPr lang="en-US" altLang="en-US" sz="1250" dirty="0">
                <a:solidFill>
                  <a:schemeClr val="tx1"/>
                </a:solidFill>
              </a:rPr>
              <a:t>Consumption frequencies via individual campaigns.</a:t>
            </a:r>
          </a:p>
          <a:p>
            <a:pPr marL="1257300" lvl="2" indent="-342900" algn="l" eaLnBrk="1" hangingPunct="1">
              <a:buFont typeface="Arial" panose="020B0604020202020204" pitchFamily="34" charset="0"/>
              <a:buChar char="•"/>
            </a:pPr>
            <a:r>
              <a:rPr lang="en-US" altLang="en-US" sz="1250" dirty="0">
                <a:solidFill>
                  <a:schemeClr val="tx1"/>
                </a:solidFill>
              </a:rPr>
              <a:t>Consumption frequencies across multiple and similar content types.</a:t>
            </a:r>
          </a:p>
          <a:p>
            <a:pPr marL="1257300" lvl="2" indent="-342900" algn="l" eaLnBrk="1" hangingPunct="1">
              <a:buFont typeface="Arial" panose="020B0604020202020204" pitchFamily="34" charset="0"/>
              <a:buChar char="•"/>
            </a:pPr>
            <a:r>
              <a:rPr lang="en-US" altLang="en-US" sz="1250" dirty="0">
                <a:solidFill>
                  <a:schemeClr val="tx1"/>
                </a:solidFill>
              </a:rPr>
              <a:t>The variance in data sources utilized to measure and predict buyer intent.</a:t>
            </a:r>
          </a:p>
          <a:p>
            <a:pPr marL="1257300" lvl="2" indent="-342900" algn="l" eaLnBrk="1" hangingPunct="1">
              <a:buFont typeface="Arial" panose="020B0604020202020204" pitchFamily="34" charset="0"/>
              <a:buChar char="•"/>
            </a:pPr>
            <a:r>
              <a:rPr lang="en-US" altLang="en-US" sz="1250" dirty="0">
                <a:solidFill>
                  <a:schemeClr val="tx1"/>
                </a:solidFill>
              </a:rPr>
              <a:t>The aggregate sources of information accessed with associated points of data origination.</a:t>
            </a:r>
          </a:p>
          <a:p>
            <a:pPr marL="1257300" lvl="2" indent="-342900" algn="l" eaLnBrk="1" hangingPunct="1">
              <a:buFont typeface="Arial" panose="020B0604020202020204" pitchFamily="34" charset="0"/>
              <a:buChar char="•"/>
            </a:pPr>
            <a:r>
              <a:rPr lang="en-US" altLang="en-US" sz="1250" dirty="0">
                <a:solidFill>
                  <a:schemeClr val="tx1"/>
                </a:solidFill>
              </a:rPr>
              <a:t>The total number of different/varying channels used to record content consumption and intent probability.</a:t>
            </a:r>
          </a:p>
        </p:txBody>
      </p:sp>
      <p:pic>
        <p:nvPicPr>
          <p:cNvPr id="12" name="Picture 11">
            <a:extLst>
              <a:ext uri="{FF2B5EF4-FFF2-40B4-BE49-F238E27FC236}">
                <a16:creationId xmlns:a16="http://schemas.microsoft.com/office/drawing/2014/main" id="{5C5266A6-E2E2-4DE3-8D2B-5B615907B75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96200" y="620713"/>
            <a:ext cx="1143000" cy="584073"/>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DB4413F7-E31B-48B4-8FB4-DEF0A402FB1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81200" y="6291916"/>
            <a:ext cx="2110323" cy="422555"/>
          </a:xfrm>
          <a:prstGeom prst="rect">
            <a:avLst/>
          </a:prstGeom>
        </p:spPr>
      </p:pic>
    </p:spTree>
    <p:extLst>
      <p:ext uri="{BB962C8B-B14F-4D97-AF65-F5344CB8AC3E}">
        <p14:creationId xmlns:p14="http://schemas.microsoft.com/office/powerpoint/2010/main" val="6933820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7940</TotalTime>
  <Words>2456</Words>
  <Application>Microsoft Office PowerPoint</Application>
  <PresentationFormat>On-screen Show (4:3)</PresentationFormat>
  <Paragraphs>131</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Courier New</vt:lpstr>
      <vt:lpstr>Franklin Gothic Medium</vt:lpstr>
      <vt:lpstr>Wingdings</vt:lpstr>
      <vt:lpstr>Office Theme</vt:lpstr>
      <vt:lpstr>  Intent DataCloud | B2B Intent Analytics  </vt:lpstr>
      <vt:lpstr> Knowledge Hub Media Intent DataCloud  </vt:lpstr>
      <vt:lpstr> Knowledge Hub Media Intent DataCloud  </vt:lpstr>
      <vt:lpstr> Knowledge Hub Media Intent DataCloud  </vt:lpstr>
      <vt:lpstr> Knowledge Hub Media Intent DataCloud  </vt:lpstr>
      <vt:lpstr> Knowledge Hub Media Intent DataCloud  </vt:lpstr>
      <vt:lpstr> Knowledge Hub Media Intent DataCloud  </vt:lpstr>
      <vt:lpstr> Knowledge Hub Media Intent DataCloud  </vt:lpstr>
      <vt:lpstr> Knowledge Hub Media Intent DataCloud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dc:creator>
  <cp:lastModifiedBy>Paul Guenther</cp:lastModifiedBy>
  <cp:revision>941</cp:revision>
  <dcterms:created xsi:type="dcterms:W3CDTF">2009-04-28T23:34:18Z</dcterms:created>
  <dcterms:modified xsi:type="dcterms:W3CDTF">2020-11-11T16:41:43Z</dcterms:modified>
</cp:coreProperties>
</file>